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82"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8" r:id="rId18"/>
    <p:sldId id="296" r:id="rId19"/>
    <p:sldId id="297" r:id="rId20"/>
    <p:sldId id="299" r:id="rId21"/>
    <p:sldId id="300" r:id="rId22"/>
    <p:sldId id="301" r:id="rId23"/>
    <p:sldId id="311" r:id="rId24"/>
    <p:sldId id="302" r:id="rId25"/>
    <p:sldId id="312" r:id="rId26"/>
    <p:sldId id="303" r:id="rId27"/>
    <p:sldId id="304" r:id="rId28"/>
    <p:sldId id="313" r:id="rId29"/>
    <p:sldId id="314" r:id="rId30"/>
    <p:sldId id="305" r:id="rId31"/>
    <p:sldId id="306" r:id="rId32"/>
    <p:sldId id="315" r:id="rId33"/>
    <p:sldId id="316" r:id="rId34"/>
    <p:sldId id="307" r:id="rId35"/>
    <p:sldId id="308" r:id="rId36"/>
    <p:sldId id="309" r:id="rId37"/>
    <p:sldId id="310" r:id="rId38"/>
    <p:sldId id="278" r:id="rId39"/>
    <p:sldId id="279" r:id="rId40"/>
    <p:sldId id="28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85258" autoAdjust="0"/>
  </p:normalViewPr>
  <p:slideViewPr>
    <p:cSldViewPr snapToGrid="0">
      <p:cViewPr varScale="1">
        <p:scale>
          <a:sx n="97" d="100"/>
          <a:sy n="97" d="100"/>
        </p:scale>
        <p:origin x="1056" y="72"/>
      </p:cViewPr>
      <p:guideLst/>
    </p:cSldViewPr>
  </p:slideViewPr>
  <p:notesTextViewPr>
    <p:cViewPr>
      <p:scale>
        <a:sx n="1" d="1"/>
        <a:sy n="1" d="1"/>
      </p:scale>
      <p:origin x="0" y="0"/>
    </p:cViewPr>
  </p:notesTextViewPr>
  <p:sorterViewPr>
    <p:cViewPr>
      <p:scale>
        <a:sx n="66" d="100"/>
        <a:sy n="66" d="100"/>
      </p:scale>
      <p:origin x="0" y="-2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0E3BF-1BB8-4C9B-B5DE-589190B77879}" type="datetimeFigureOut">
              <a:rPr lang="sr-Latn-RS" smtClean="0"/>
              <a:t>30.4.2024.</a:t>
            </a:fld>
            <a:endParaRPr lang="sr-Latn-R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r-Latn-R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r-Latn-R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24CA9-FDA2-4453-B520-9CA3A1C24932}" type="slidenum">
              <a:rPr lang="sr-Latn-RS" smtClean="0"/>
              <a:t>‹#›</a:t>
            </a:fld>
            <a:endParaRPr lang="sr-Latn-RS"/>
          </a:p>
        </p:txBody>
      </p:sp>
    </p:spTree>
    <p:extLst>
      <p:ext uri="{BB962C8B-B14F-4D97-AF65-F5344CB8AC3E}">
        <p14:creationId xmlns:p14="http://schemas.microsoft.com/office/powerpoint/2010/main" val="654489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7EFAC20-DC18-4A5F-8FFE-B683E56F2B53}"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6E069-D96A-4B22-A79B-FC788F60F77C}" type="slidenum">
              <a:rPr lang="en-US" smtClean="0"/>
              <a:t>‹#›</a:t>
            </a:fld>
            <a:endParaRPr lang="en-US"/>
          </a:p>
        </p:txBody>
      </p:sp>
    </p:spTree>
    <p:extLst>
      <p:ext uri="{BB962C8B-B14F-4D97-AF65-F5344CB8AC3E}">
        <p14:creationId xmlns:p14="http://schemas.microsoft.com/office/powerpoint/2010/main" val="205313642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EFAC20-DC18-4A5F-8FFE-B683E56F2B53}"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6E069-D96A-4B22-A79B-FC788F60F77C}" type="slidenum">
              <a:rPr lang="en-US" smtClean="0"/>
              <a:t>‹#›</a:t>
            </a:fld>
            <a:endParaRPr lang="en-US"/>
          </a:p>
        </p:txBody>
      </p:sp>
    </p:spTree>
    <p:extLst>
      <p:ext uri="{BB962C8B-B14F-4D97-AF65-F5344CB8AC3E}">
        <p14:creationId xmlns:p14="http://schemas.microsoft.com/office/powerpoint/2010/main" val="211892912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EFAC20-DC18-4A5F-8FFE-B683E56F2B53}"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6E069-D96A-4B22-A79B-FC788F60F77C}" type="slidenum">
              <a:rPr lang="en-US" smtClean="0"/>
              <a:t>‹#›</a:t>
            </a:fld>
            <a:endParaRPr lang="en-US"/>
          </a:p>
        </p:txBody>
      </p:sp>
    </p:spTree>
    <p:extLst>
      <p:ext uri="{BB962C8B-B14F-4D97-AF65-F5344CB8AC3E}">
        <p14:creationId xmlns:p14="http://schemas.microsoft.com/office/powerpoint/2010/main" val="56951058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EFAC20-DC18-4A5F-8FFE-B683E56F2B53}"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6E069-D96A-4B22-A79B-FC788F60F77C}" type="slidenum">
              <a:rPr lang="en-US" smtClean="0"/>
              <a:t>‹#›</a:t>
            </a:fld>
            <a:endParaRPr lang="en-US"/>
          </a:p>
        </p:txBody>
      </p:sp>
    </p:spTree>
    <p:extLst>
      <p:ext uri="{BB962C8B-B14F-4D97-AF65-F5344CB8AC3E}">
        <p14:creationId xmlns:p14="http://schemas.microsoft.com/office/powerpoint/2010/main" val="339579027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EFAC20-DC18-4A5F-8FFE-B683E56F2B53}"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6E069-D96A-4B22-A79B-FC788F60F77C}" type="slidenum">
              <a:rPr lang="en-US" smtClean="0"/>
              <a:t>‹#›</a:t>
            </a:fld>
            <a:endParaRPr lang="en-US"/>
          </a:p>
        </p:txBody>
      </p:sp>
    </p:spTree>
    <p:extLst>
      <p:ext uri="{BB962C8B-B14F-4D97-AF65-F5344CB8AC3E}">
        <p14:creationId xmlns:p14="http://schemas.microsoft.com/office/powerpoint/2010/main" val="52198232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EFAC20-DC18-4A5F-8FFE-B683E56F2B53}" type="datetimeFigureOut">
              <a:rPr lang="en-US" smtClean="0"/>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56E069-D96A-4B22-A79B-FC788F60F77C}" type="slidenum">
              <a:rPr lang="en-US" smtClean="0"/>
              <a:t>‹#›</a:t>
            </a:fld>
            <a:endParaRPr lang="en-US"/>
          </a:p>
        </p:txBody>
      </p:sp>
    </p:spTree>
    <p:extLst>
      <p:ext uri="{BB962C8B-B14F-4D97-AF65-F5344CB8AC3E}">
        <p14:creationId xmlns:p14="http://schemas.microsoft.com/office/powerpoint/2010/main" val="303242396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EFAC20-DC18-4A5F-8FFE-B683E56F2B53}" type="datetimeFigureOut">
              <a:rPr lang="en-US" smtClean="0"/>
              <a:t>4/30/2024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56E069-D96A-4B22-A79B-FC788F60F77C}" type="slidenum">
              <a:rPr lang="en-US" smtClean="0"/>
              <a:t>‹#›</a:t>
            </a:fld>
            <a:endParaRPr lang="en-US"/>
          </a:p>
        </p:txBody>
      </p:sp>
    </p:spTree>
    <p:extLst>
      <p:ext uri="{BB962C8B-B14F-4D97-AF65-F5344CB8AC3E}">
        <p14:creationId xmlns:p14="http://schemas.microsoft.com/office/powerpoint/2010/main" val="145825636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EFAC20-DC18-4A5F-8FFE-B683E56F2B53}" type="datetimeFigureOut">
              <a:rPr lang="en-US" smtClean="0"/>
              <a:t>4/30/2024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56E069-D96A-4B22-A79B-FC788F60F77C}" type="slidenum">
              <a:rPr lang="en-US" smtClean="0"/>
              <a:t>‹#›</a:t>
            </a:fld>
            <a:endParaRPr lang="en-US"/>
          </a:p>
        </p:txBody>
      </p:sp>
    </p:spTree>
    <p:extLst>
      <p:ext uri="{BB962C8B-B14F-4D97-AF65-F5344CB8AC3E}">
        <p14:creationId xmlns:p14="http://schemas.microsoft.com/office/powerpoint/2010/main" val="263341468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EFAC20-DC18-4A5F-8FFE-B683E56F2B53}" type="datetimeFigureOut">
              <a:rPr lang="en-US" smtClean="0"/>
              <a:t>4/30/2024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56E069-D96A-4B22-A79B-FC788F60F77C}" type="slidenum">
              <a:rPr lang="en-US" smtClean="0"/>
              <a:t>‹#›</a:t>
            </a:fld>
            <a:endParaRPr lang="en-US"/>
          </a:p>
        </p:txBody>
      </p:sp>
    </p:spTree>
    <p:extLst>
      <p:ext uri="{BB962C8B-B14F-4D97-AF65-F5344CB8AC3E}">
        <p14:creationId xmlns:p14="http://schemas.microsoft.com/office/powerpoint/2010/main" val="349171100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EFAC20-DC18-4A5F-8FFE-B683E56F2B53}" type="datetimeFigureOut">
              <a:rPr lang="en-US" smtClean="0"/>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56E069-D96A-4B22-A79B-FC788F60F77C}" type="slidenum">
              <a:rPr lang="en-US" smtClean="0"/>
              <a:t>‹#›</a:t>
            </a:fld>
            <a:endParaRPr lang="en-US"/>
          </a:p>
        </p:txBody>
      </p:sp>
    </p:spTree>
    <p:extLst>
      <p:ext uri="{BB962C8B-B14F-4D97-AF65-F5344CB8AC3E}">
        <p14:creationId xmlns:p14="http://schemas.microsoft.com/office/powerpoint/2010/main" val="319487565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EFAC20-DC18-4A5F-8FFE-B683E56F2B53}" type="datetimeFigureOut">
              <a:rPr lang="en-US" smtClean="0"/>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56E069-D96A-4B22-A79B-FC788F60F77C}" type="slidenum">
              <a:rPr lang="en-US" smtClean="0"/>
              <a:t>‹#›</a:t>
            </a:fld>
            <a:endParaRPr lang="en-US"/>
          </a:p>
        </p:txBody>
      </p:sp>
    </p:spTree>
    <p:extLst>
      <p:ext uri="{BB962C8B-B14F-4D97-AF65-F5344CB8AC3E}">
        <p14:creationId xmlns:p14="http://schemas.microsoft.com/office/powerpoint/2010/main" val="122718948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EFAC20-DC18-4A5F-8FFE-B683E56F2B53}" type="datetimeFigureOut">
              <a:rPr lang="en-US" smtClean="0"/>
              <a:t>4/30/2024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56E069-D96A-4B22-A79B-FC788F60F77C}" type="slidenum">
              <a:rPr lang="en-US" smtClean="0"/>
              <a:t>‹#›</a:t>
            </a:fld>
            <a:endParaRPr lang="en-US"/>
          </a:p>
        </p:txBody>
      </p:sp>
    </p:spTree>
    <p:extLst>
      <p:ext uri="{BB962C8B-B14F-4D97-AF65-F5344CB8AC3E}">
        <p14:creationId xmlns:p14="http://schemas.microsoft.com/office/powerpoint/2010/main" val="487125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idx="4294967295"/>
          </p:nvPr>
        </p:nvSpPr>
        <p:spPr>
          <a:xfrm>
            <a:off x="1563329" y="2841510"/>
            <a:ext cx="9193161" cy="1031373"/>
          </a:xfrm>
          <a:solidFill>
            <a:schemeClr val="bg1"/>
          </a:solidFill>
          <a:ln>
            <a:solidFill>
              <a:schemeClr val="bg1"/>
            </a:solidFill>
          </a:ln>
        </p:spPr>
        <p:txBody>
          <a:bodyPr>
            <a:noAutofit/>
          </a:bodyPr>
          <a:lstStyle/>
          <a:p>
            <a:pPr algn="ctr">
              <a:lnSpc>
                <a:spcPct val="80000"/>
              </a:lnSpc>
              <a:defRPr/>
            </a:pPr>
            <a:br>
              <a:rPr lang="en-US" altLang="en-US" sz="3800" b="1" cap="none" dirty="0">
                <a:solidFill>
                  <a:schemeClr val="accent1">
                    <a:lumMod val="75000"/>
                  </a:schemeClr>
                </a:solidFill>
                <a:effectLst>
                  <a:outerShdw blurRad="38100" dist="38100" dir="2700000" algn="tl">
                    <a:srgbClr val="C0C0C0"/>
                  </a:outerShdw>
                </a:effectLst>
              </a:rPr>
            </a:br>
            <a:r>
              <a:rPr lang="en-US" altLang="en-US" sz="4200" b="1" cap="none"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Preporučena</a:t>
            </a:r>
            <a:r>
              <a:rPr lang="en-US" altLang="en-US" sz="42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altLang="en-US" sz="4200" b="1" cap="none"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vakcinacija</a:t>
            </a:r>
            <a:r>
              <a:rPr lang="en-US" altLang="en-US" sz="42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altLang="en-US" sz="4200" b="1" cap="none"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protiv</a:t>
            </a:r>
            <a:r>
              <a:rPr lang="en-US" altLang="en-US" sz="42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altLang="en-US" sz="4200" b="1" cap="none"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humanih</a:t>
            </a:r>
            <a:r>
              <a:rPr lang="en-US" altLang="en-US" sz="42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altLang="en-US" sz="4200" b="1" cap="none"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papiloma</a:t>
            </a:r>
            <a:r>
              <a:rPr lang="en-US" altLang="en-US" sz="42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altLang="en-US" sz="4200" b="1" cap="none"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virusa</a:t>
            </a:r>
            <a:endParaRPr lang="en-US" altLang="en-US" sz="42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pic>
        <p:nvPicPr>
          <p:cNvPr id="5" name="Picture 5"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0" y="-1"/>
            <a:ext cx="2901244" cy="286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l="4181" t="35759" r="61806" b="8241"/>
          <a:stretch>
            <a:fillRect/>
          </a:stretch>
        </p:blipFill>
        <p:spPr bwMode="auto">
          <a:xfrm>
            <a:off x="9659855" y="0"/>
            <a:ext cx="2532145" cy="260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auto">
          <a:xfrm>
            <a:off x="2782529" y="5737124"/>
            <a:ext cx="69167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58813">
              <a:lnSpc>
                <a:spcPct val="90000"/>
              </a:lnSpc>
              <a:spcBef>
                <a:spcPts val="863"/>
              </a:spcBef>
              <a:buClr>
                <a:srgbClr val="9E3611"/>
              </a:buClr>
              <a:buSzPct val="85000"/>
              <a:buFont typeface="Wingdings" panose="05000000000000000000" pitchFamily="2" charset="2"/>
              <a:buChar char="§"/>
              <a:defRPr sz="1400">
                <a:solidFill>
                  <a:schemeClr val="tx1"/>
                </a:solidFill>
                <a:latin typeface="Arial" panose="020B0604020202020204" pitchFamily="34" charset="0"/>
              </a:defRPr>
            </a:lvl1pPr>
            <a:lvl2pPr marL="742950" indent="-285750" defTabSz="658813">
              <a:lnSpc>
                <a:spcPct val="90000"/>
              </a:lnSpc>
              <a:spcBef>
                <a:spcPts val="288"/>
              </a:spcBef>
              <a:spcAft>
                <a:spcPts val="150"/>
              </a:spcAft>
              <a:buClr>
                <a:srgbClr val="9E3611"/>
              </a:buClr>
              <a:buSzPct val="85000"/>
              <a:buFont typeface="Wingdings" panose="05000000000000000000" pitchFamily="2" charset="2"/>
              <a:buChar char="§"/>
              <a:defRPr sz="1300">
                <a:solidFill>
                  <a:schemeClr val="tx1"/>
                </a:solidFill>
                <a:latin typeface="Arial" panose="020B0604020202020204" pitchFamily="34" charset="0"/>
              </a:defRPr>
            </a:lvl2pPr>
            <a:lvl3pPr marL="11430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3pPr>
            <a:lvl4pPr marL="16002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4pPr>
            <a:lvl5pPr marL="20574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5pPr>
            <a:lvl6pPr marL="25146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6pPr>
            <a:lvl7pPr marL="29718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7pPr>
            <a:lvl8pPr marL="34290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8pPr>
            <a:lvl9pPr marL="38862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9pPr>
          </a:lstStyle>
          <a:p>
            <a:pPr algn="ctr">
              <a:lnSpc>
                <a:spcPct val="100000"/>
              </a:lnSpc>
              <a:spcBef>
                <a:spcPct val="0"/>
              </a:spcBef>
              <a:buNone/>
              <a:defRPr/>
            </a:pPr>
            <a:r>
              <a:rPr lang="en-US" altLang="en-US" sz="1200" b="1" kern="0">
                <a:solidFill>
                  <a:prstClr val="black"/>
                </a:solidFill>
              </a:rPr>
              <a:t>Programski zadatak Posebnog programa u oblasti javnog zdravlja za APV u 202</a:t>
            </a:r>
            <a:r>
              <a:rPr lang="sr-Latn-RS" altLang="en-US" sz="1200" b="1" kern="0">
                <a:solidFill>
                  <a:prstClr val="black"/>
                </a:solidFill>
              </a:rPr>
              <a:t>4</a:t>
            </a:r>
            <a:r>
              <a:rPr lang="en-US" altLang="en-US" sz="1200" b="1" kern="0">
                <a:solidFill>
                  <a:prstClr val="black"/>
                </a:solidFill>
              </a:rPr>
              <a:t>. godini:</a:t>
            </a:r>
          </a:p>
          <a:p>
            <a:pPr algn="ctr">
              <a:lnSpc>
                <a:spcPct val="100000"/>
              </a:lnSpc>
              <a:spcBef>
                <a:spcPct val="0"/>
              </a:spcBef>
              <a:buNone/>
              <a:defRPr/>
            </a:pPr>
            <a:r>
              <a:rPr lang="en-US" altLang="en-US" sz="1200" b="1" kern="0">
                <a:solidFill>
                  <a:prstClr val="black"/>
                </a:solidFill>
              </a:rPr>
              <a:t>Unapređenje zdravstvene pismenosti populacije– „Znanjem do zdravih izbora“</a:t>
            </a:r>
            <a:endParaRPr lang="en-US" altLang="en-US" sz="1200" b="1" dirty="0"/>
          </a:p>
        </p:txBody>
      </p:sp>
      <p:sp>
        <p:nvSpPr>
          <p:cNvPr id="8" name="TextBox 2"/>
          <p:cNvSpPr txBox="1">
            <a:spLocks noChangeArrowheads="1"/>
          </p:cNvSpPr>
          <p:nvPr/>
        </p:nvSpPr>
        <p:spPr bwMode="auto">
          <a:xfrm>
            <a:off x="4513747" y="4397331"/>
            <a:ext cx="33970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Arial" panose="020B0604020202020204" pitchFamily="34" charset="0"/>
                <a:cs typeface="Arial" panose="020B0604020202020204" pitchFamily="34" charset="0"/>
              </a:defRPr>
            </a:lvl1pPr>
            <a:lvl2pPr marL="742950" indent="-285750">
              <a:defRPr sz="1300">
                <a:solidFill>
                  <a:schemeClr val="tx1"/>
                </a:solidFill>
                <a:latin typeface="Arial" panose="020B0604020202020204" pitchFamily="34" charset="0"/>
                <a:cs typeface="Arial" panose="020B0604020202020204" pitchFamily="34" charset="0"/>
              </a:defRPr>
            </a:lvl2pPr>
            <a:lvl3pPr marL="1143000" indent="-228600">
              <a:defRPr sz="1300">
                <a:solidFill>
                  <a:schemeClr val="tx1"/>
                </a:solidFill>
                <a:latin typeface="Arial" panose="020B0604020202020204" pitchFamily="34" charset="0"/>
                <a:cs typeface="Arial" panose="020B0604020202020204" pitchFamily="34" charset="0"/>
              </a:defRPr>
            </a:lvl3pPr>
            <a:lvl4pPr marL="1600200" indent="-228600">
              <a:defRPr sz="1300">
                <a:solidFill>
                  <a:schemeClr val="tx1"/>
                </a:solidFill>
                <a:latin typeface="Arial" panose="020B0604020202020204" pitchFamily="34" charset="0"/>
                <a:cs typeface="Arial" panose="020B0604020202020204" pitchFamily="34" charset="0"/>
              </a:defRPr>
            </a:lvl4pPr>
            <a:lvl5pPr marL="2057400" indent="-228600">
              <a:defRPr sz="13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9pPr>
          </a:lstStyle>
          <a:p>
            <a:pPr algn="ctr"/>
            <a:r>
              <a:rPr lang="sr-Latn-RS" altLang="en-US" sz="2400" b="1" dirty="0" err="1"/>
              <a:t>Prof.dr</a:t>
            </a:r>
            <a:r>
              <a:rPr lang="sr-Latn-RS" altLang="en-US" sz="2400" b="1" dirty="0"/>
              <a:t> Miodrag Ristić</a:t>
            </a:r>
            <a:endParaRPr lang="en-US" altLang="en-US" sz="2400" b="1" dirty="0"/>
          </a:p>
        </p:txBody>
      </p:sp>
      <p:sp>
        <p:nvSpPr>
          <p:cNvPr id="9" name="WordArt 9"/>
          <p:cNvSpPr>
            <a:spLocks noChangeArrowheads="1" noChangeShapeType="1" noTextEdit="1"/>
          </p:cNvSpPr>
          <p:nvPr/>
        </p:nvSpPr>
        <p:spPr bwMode="auto">
          <a:xfrm>
            <a:off x="4862424" y="5737123"/>
            <a:ext cx="2976033" cy="362126"/>
          </a:xfrm>
          <a:prstGeom prst="rect">
            <a:avLst/>
          </a:prstGeom>
        </p:spPr>
        <p:txBody>
          <a:bodyPr wrap="none" fromWordArt="1">
            <a:prstTxWarp prst="textPlain">
              <a:avLst>
                <a:gd name="adj" fmla="val 50000"/>
              </a:avLst>
            </a:prstTxWarp>
          </a:bodyPr>
          <a:lstStyle/>
          <a:p>
            <a:pPr algn="ctr"/>
            <a:endParaRPr lang="en-US" sz="1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123" y="5370251"/>
            <a:ext cx="2049517" cy="1593312"/>
          </a:xfrm>
          <a:prstGeom prst="rect">
            <a:avLst/>
          </a:prstGeom>
        </p:spPr>
      </p:pic>
      <p:sp>
        <p:nvSpPr>
          <p:cNvPr id="14" name="TextBox 13">
            <a:extLst>
              <a:ext uri="{FF2B5EF4-FFF2-40B4-BE49-F238E27FC236}">
                <a16:creationId xmlns:a16="http://schemas.microsoft.com/office/drawing/2014/main" id="{A73688F7-31C6-4AF5-B888-CAED9B5C8CFD}"/>
              </a:ext>
            </a:extLst>
          </p:cNvPr>
          <p:cNvSpPr txBox="1"/>
          <p:nvPr/>
        </p:nvSpPr>
        <p:spPr>
          <a:xfrm flipH="1">
            <a:off x="3401960" y="5034117"/>
            <a:ext cx="5486400" cy="461665"/>
          </a:xfrm>
          <a:prstGeom prst="rect">
            <a:avLst/>
          </a:prstGeom>
          <a:noFill/>
        </p:spPr>
        <p:txBody>
          <a:bodyPr wrap="square">
            <a:spAutoFit/>
          </a:bodyPr>
          <a:lstStyle/>
          <a:p>
            <a:pPr algn="ctr">
              <a:defRPr/>
            </a:pPr>
            <a:r>
              <a:rPr lang="sr-Latn-RS" sz="24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Znanjem do zdravih izbora</a:t>
            </a:r>
            <a:endParaRPr lang="en-US" sz="24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endParaRPr>
          </a:p>
        </p:txBody>
      </p:sp>
      <p:pic>
        <p:nvPicPr>
          <p:cNvPr id="15" name="Picture 10">
            <a:extLst>
              <a:ext uri="{FF2B5EF4-FFF2-40B4-BE49-F238E27FC236}">
                <a16:creationId xmlns:a16="http://schemas.microsoft.com/office/drawing/2014/main" id="{8B2DAFB4-2DE7-4298-A7B8-947D6E4905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3064" y="5782070"/>
            <a:ext cx="2182813"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535245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idx="4294967295"/>
          </p:nvPr>
        </p:nvSpPr>
        <p:spPr>
          <a:xfrm>
            <a:off x="525990" y="182881"/>
            <a:ext cx="9953625" cy="721688"/>
          </a:xfrm>
        </p:spPr>
        <p:txBody>
          <a:bodyPr>
            <a:noAutofit/>
          </a:bodyPr>
          <a:lstStyle/>
          <a:p>
            <a:pPr>
              <a:defRPr/>
            </a:pPr>
            <a:r>
              <a:rPr lang="en-US" sz="40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Vakcinacija – Gardasil 9</a:t>
            </a:r>
            <a:endParaRPr lang="en-US" sz="4000" b="1" cap="none" dirty="0">
              <a:solidFill>
                <a:srgbClr val="217DC9"/>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5" name="Rectangle 3"/>
          <p:cNvSpPr txBox="1">
            <a:spLocks/>
          </p:cNvSpPr>
          <p:nvPr/>
        </p:nvSpPr>
        <p:spPr>
          <a:xfrm>
            <a:off x="525990" y="1130709"/>
            <a:ext cx="10373783" cy="4699819"/>
          </a:xfrm>
          <a:prstGeom prst="rect">
            <a:avLst/>
          </a:prstGeom>
          <a:solidFill>
            <a:schemeClr val="bg1"/>
          </a:solidFill>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spcBef>
                <a:spcPts val="0"/>
              </a:spcBef>
              <a:buNone/>
            </a:pPr>
            <a:r>
              <a:rPr lang="sr-Latn-RS" sz="7400" b="1" dirty="0">
                <a:latin typeface="Arial" panose="020B0604020202020204" pitchFamily="34" charset="0"/>
                <a:cs typeface="Arial" panose="020B0604020202020204" pitchFamily="34" charset="0"/>
              </a:rPr>
              <a:t>Sinkopa (omaglica, prolazni gubitak svesti) </a:t>
            </a:r>
          </a:p>
          <a:p>
            <a:pPr marL="0" lvl="0" indent="0">
              <a:lnSpc>
                <a:spcPct val="120000"/>
              </a:lnSpc>
              <a:spcBef>
                <a:spcPts val="0"/>
              </a:spcBef>
              <a:buNone/>
            </a:pPr>
            <a:r>
              <a:rPr lang="sr-Latn-RS" sz="7400" dirty="0">
                <a:latin typeface="Arial" panose="020B0604020202020204" pitchFamily="34" charset="0"/>
                <a:cs typeface="Arial" panose="020B0604020202020204" pitchFamily="34" charset="0"/>
              </a:rPr>
              <a:t>Sinkopa je prijavljena kod adolescenata koji su istovremeno primili HPV i druge vakcine preporučene za uzrast. </a:t>
            </a:r>
          </a:p>
          <a:p>
            <a:pPr marL="0" lvl="0" indent="0">
              <a:lnSpc>
                <a:spcPct val="120000"/>
              </a:lnSpc>
              <a:spcBef>
                <a:spcPts val="0"/>
              </a:spcBef>
              <a:buNone/>
            </a:pPr>
            <a:r>
              <a:rPr lang="sr-Latn-RS" sz="7400" dirty="0">
                <a:latin typeface="Arial" panose="020B0604020202020204" pitchFamily="34" charset="0"/>
                <a:cs typeface="Arial" panose="020B0604020202020204" pitchFamily="34" charset="0"/>
              </a:rPr>
              <a:t>Može se javiti nakon, ili čak i pre primene vakcine, posebno kod adolescenata, kao </a:t>
            </a:r>
            <a:r>
              <a:rPr lang="sr-Latn-RS" sz="7400" dirty="0" err="1">
                <a:latin typeface="Arial" panose="020B0604020202020204" pitchFamily="34" charset="0"/>
                <a:cs typeface="Arial" panose="020B0604020202020204" pitchFamily="34" charset="0"/>
              </a:rPr>
              <a:t>psihogena</a:t>
            </a:r>
            <a:r>
              <a:rPr lang="sr-Latn-RS" sz="7400" dirty="0">
                <a:latin typeface="Arial" panose="020B0604020202020204" pitchFamily="34" charset="0"/>
                <a:cs typeface="Arial" panose="020B0604020202020204" pitchFamily="34" charset="0"/>
              </a:rPr>
              <a:t> reakcija na iglu. </a:t>
            </a:r>
          </a:p>
          <a:p>
            <a:pPr marL="0" lvl="0" indent="0">
              <a:lnSpc>
                <a:spcPct val="120000"/>
              </a:lnSpc>
              <a:spcBef>
                <a:spcPts val="0"/>
              </a:spcBef>
              <a:buNone/>
            </a:pPr>
            <a:r>
              <a:rPr lang="sr-Latn-RS" sz="7400" dirty="0">
                <a:latin typeface="Arial" panose="020B0604020202020204" pitchFamily="34" charset="0"/>
                <a:cs typeface="Arial" panose="020B0604020202020204" pitchFamily="34" charset="0"/>
              </a:rPr>
              <a:t>Ona može biti praćena neurološkom </a:t>
            </a:r>
            <a:r>
              <a:rPr lang="sr-Latn-RS" sz="7400" dirty="0" err="1">
                <a:latin typeface="Arial" panose="020B0604020202020204" pitchFamily="34" charset="0"/>
                <a:cs typeface="Arial" panose="020B0604020202020204" pitchFamily="34" charset="0"/>
              </a:rPr>
              <a:t>simptomatologijom</a:t>
            </a:r>
            <a:r>
              <a:rPr lang="sr-Latn-RS" sz="7400" dirty="0">
                <a:latin typeface="Arial" panose="020B0604020202020204" pitchFamily="34" charset="0"/>
                <a:cs typeface="Arial" panose="020B0604020202020204" pitchFamily="34" charset="0"/>
              </a:rPr>
              <a:t> kao što su prolazni poremećaj vida, </a:t>
            </a:r>
            <a:r>
              <a:rPr lang="sr-Latn-RS" sz="7400" dirty="0" err="1">
                <a:latin typeface="Arial" panose="020B0604020202020204" pitchFamily="34" charset="0"/>
                <a:cs typeface="Arial" panose="020B0604020202020204" pitchFamily="34" charset="0"/>
              </a:rPr>
              <a:t>parestezija</a:t>
            </a:r>
            <a:r>
              <a:rPr lang="sr-Latn-RS" sz="7400" dirty="0">
                <a:latin typeface="Arial" panose="020B0604020202020204" pitchFamily="34" charset="0"/>
                <a:cs typeface="Arial" panose="020B0604020202020204" pitchFamily="34" charset="0"/>
              </a:rPr>
              <a:t> i </a:t>
            </a:r>
            <a:r>
              <a:rPr lang="sr-Latn-RS" sz="7400" dirty="0" err="1">
                <a:latin typeface="Arial" panose="020B0604020202020204" pitchFamily="34" charset="0"/>
                <a:cs typeface="Arial" panose="020B0604020202020204" pitchFamily="34" charset="0"/>
              </a:rPr>
              <a:t>toničko-klonični</a:t>
            </a:r>
            <a:r>
              <a:rPr lang="sr-Latn-RS" sz="7400" dirty="0">
                <a:latin typeface="Arial" panose="020B0604020202020204" pitchFamily="34" charset="0"/>
                <a:cs typeface="Arial" panose="020B0604020202020204" pitchFamily="34" charset="0"/>
              </a:rPr>
              <a:t> pokreti tokom samog oporavka. </a:t>
            </a:r>
          </a:p>
          <a:p>
            <a:pPr marL="0" lvl="0" indent="0">
              <a:lnSpc>
                <a:spcPct val="120000"/>
              </a:lnSpc>
              <a:spcBef>
                <a:spcPts val="0"/>
              </a:spcBef>
              <a:buNone/>
            </a:pPr>
            <a:r>
              <a:rPr lang="sr-Latn-RS" sz="7400" dirty="0">
                <a:latin typeface="Arial" panose="020B0604020202020204" pitchFamily="34" charset="0"/>
                <a:cs typeface="Arial" panose="020B0604020202020204" pitchFamily="34" charset="0"/>
              </a:rPr>
              <a:t>U prevenciji ove pojave, veoma je važno da okruženje gde se sprovodi vakcinacija bude bezbedno, da primalac vakcine uvek sedi za vreme aplikacije vakcine i da ostane pod nadzorom u trajanju od najmanje 15 minuta nakon vakcinacije.</a:t>
            </a:r>
            <a:endParaRPr lang="sr-Latn-RS" dirty="0"/>
          </a:p>
        </p:txBody>
      </p:sp>
      <p:graphicFrame>
        <p:nvGraphicFramePr>
          <p:cNvPr id="2" name="Table 1"/>
          <p:cNvGraphicFramePr>
            <a:graphicFrameLocks noGrp="1"/>
          </p:cNvGraphicFramePr>
          <p:nvPr>
            <p:extLst>
              <p:ext uri="{D42A27DB-BD31-4B8C-83A1-F6EECF244321}">
                <p14:modId xmlns:p14="http://schemas.microsoft.com/office/powerpoint/2010/main" val="2815894829"/>
              </p:ext>
            </p:extLst>
          </p:nvPr>
        </p:nvGraphicFramePr>
        <p:xfrm>
          <a:off x="4984955" y="5604386"/>
          <a:ext cx="5270090" cy="1253613"/>
        </p:xfrm>
        <a:graphic>
          <a:graphicData uri="http://schemas.openxmlformats.org/drawingml/2006/table">
            <a:tbl>
              <a:tblPr firstRow="1" bandRow="1">
                <a:tableStyleId>{5C22544A-7EE6-4342-B048-85BDC9FD1C3A}</a:tableStyleId>
              </a:tblPr>
              <a:tblGrid>
                <a:gridCol w="1215715">
                  <a:extLst>
                    <a:ext uri="{9D8B030D-6E8A-4147-A177-3AD203B41FA5}">
                      <a16:colId xmlns:a16="http://schemas.microsoft.com/office/drawing/2014/main" val="1165975673"/>
                    </a:ext>
                  </a:extLst>
                </a:gridCol>
                <a:gridCol w="4054375">
                  <a:extLst>
                    <a:ext uri="{9D8B030D-6E8A-4147-A177-3AD203B41FA5}">
                      <a16:colId xmlns:a16="http://schemas.microsoft.com/office/drawing/2014/main" val="4206337806"/>
                    </a:ext>
                  </a:extLst>
                </a:gridCol>
              </a:tblGrid>
              <a:tr h="417871">
                <a:tc>
                  <a:txBody>
                    <a:bodyPr/>
                    <a:lstStyle/>
                    <a:p>
                      <a:pPr>
                        <a:lnSpc>
                          <a:spcPct val="107000"/>
                        </a:lnSpc>
                        <a:spcAft>
                          <a:spcPts val="800"/>
                        </a:spcAft>
                      </a:pPr>
                      <a:r>
                        <a:rPr lang="sr-Latn-RS" sz="1600" dirty="0">
                          <a:effectLst/>
                          <a:latin typeface="Calibri" panose="020F0502020204030204" pitchFamily="34" charset="0"/>
                          <a:ea typeface="Calibri" panose="020F0502020204030204" pitchFamily="34" charset="0"/>
                          <a:cs typeface="Times New Roman" panose="02020603050405020304" pitchFamily="18" charset="0"/>
                        </a:rPr>
                        <a:t>Uzrast</a:t>
                      </a:r>
                    </a:p>
                  </a:txBody>
                  <a:tcPr/>
                </a:tc>
                <a:tc>
                  <a:txBody>
                    <a:bodyPr/>
                    <a:lstStyle/>
                    <a:p>
                      <a:pPr>
                        <a:lnSpc>
                          <a:spcPct val="107000"/>
                        </a:lnSpc>
                        <a:spcAft>
                          <a:spcPts val="800"/>
                        </a:spcAft>
                      </a:pPr>
                      <a:r>
                        <a:rPr lang="sr-Latn-RS" sz="1600" dirty="0">
                          <a:effectLst/>
                        </a:rPr>
                        <a:t>Broj doza</a:t>
                      </a:r>
                      <a:endParaRPr lang="sr-Latn-RS" sz="16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4112749617"/>
                  </a:ext>
                </a:extLst>
              </a:tr>
              <a:tr h="417871">
                <a:tc>
                  <a:txBody>
                    <a:bodyPr/>
                    <a:lstStyle/>
                    <a:p>
                      <a:pPr>
                        <a:lnSpc>
                          <a:spcPct val="107000"/>
                        </a:lnSpc>
                        <a:spcAft>
                          <a:spcPts val="800"/>
                        </a:spcAft>
                      </a:pPr>
                      <a:r>
                        <a:rPr lang="sr-Latn-RS" sz="1600" b="1" dirty="0">
                          <a:effectLst/>
                        </a:rPr>
                        <a:t>9-14 godina</a:t>
                      </a:r>
                      <a:endParaRPr lang="sr-Latn-R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sr-Latn-RS" sz="1600" b="1" dirty="0">
                          <a:effectLst/>
                        </a:rPr>
                        <a:t>Dve doze u razmaku od 6 meseci</a:t>
                      </a:r>
                      <a:endParaRPr lang="sr-Latn-R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055790472"/>
                  </a:ext>
                </a:extLst>
              </a:tr>
              <a:tr h="417871">
                <a:tc>
                  <a:txBody>
                    <a:bodyPr/>
                    <a:lstStyle/>
                    <a:p>
                      <a:pPr>
                        <a:lnSpc>
                          <a:spcPct val="107000"/>
                        </a:lnSpc>
                        <a:spcAft>
                          <a:spcPts val="800"/>
                        </a:spcAft>
                      </a:pPr>
                      <a:r>
                        <a:rPr lang="sr-Latn-RS" sz="1600" b="1" dirty="0">
                          <a:effectLst/>
                        </a:rPr>
                        <a:t>≥15 godina</a:t>
                      </a:r>
                      <a:endParaRPr lang="sr-Latn-R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sr-Latn-RS" sz="1600" b="1" dirty="0">
                          <a:effectLst/>
                        </a:rPr>
                        <a:t>Tri doze po šemi 0,2,6 meseci</a:t>
                      </a:r>
                      <a:endParaRPr lang="sr-Latn-R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697046990"/>
                  </a:ext>
                </a:extLst>
              </a:tr>
            </a:tbl>
          </a:graphicData>
        </a:graphic>
      </p:graphicFrame>
    </p:spTree>
    <p:extLst>
      <p:ext uri="{BB962C8B-B14F-4D97-AF65-F5344CB8AC3E}">
        <p14:creationId xmlns:p14="http://schemas.microsoft.com/office/powerpoint/2010/main" val="370837980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idx="4294967295"/>
          </p:nvPr>
        </p:nvSpPr>
        <p:spPr>
          <a:xfrm>
            <a:off x="525990" y="182880"/>
            <a:ext cx="9953625" cy="1287463"/>
          </a:xfrm>
        </p:spPr>
        <p:txBody>
          <a:bodyPr>
            <a:normAutofit/>
          </a:bodyPr>
          <a:lstStyle/>
          <a:p>
            <a:pPr>
              <a:defRPr/>
            </a:pPr>
            <a:r>
              <a:rPr lang="en-US" sz="4000" b="1" cap="none"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Vakcinacija</a:t>
            </a:r>
            <a:r>
              <a:rPr lang="en-US" sz="40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 Gardasil 9</a:t>
            </a:r>
            <a:endParaRPr lang="en-US" sz="4000" b="1" cap="none" dirty="0">
              <a:solidFill>
                <a:srgbClr val="217DC9"/>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5" name="Rectangle 3"/>
          <p:cNvSpPr txBox="1">
            <a:spLocks/>
          </p:cNvSpPr>
          <p:nvPr/>
        </p:nvSpPr>
        <p:spPr>
          <a:xfrm>
            <a:off x="525990" y="1706880"/>
            <a:ext cx="10373783" cy="2001520"/>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r>
              <a:rPr lang="sr-Latn-RS" b="1" dirty="0">
                <a:solidFill>
                  <a:srgbClr val="FF0000"/>
                </a:solidFill>
                <a:latin typeface="Arial" panose="020B0604020202020204" pitchFamily="34" charset="0"/>
                <a:cs typeface="Arial" panose="020B0604020202020204" pitchFamily="34" charset="0"/>
              </a:rPr>
              <a:t>Od strane Globalnog savetodavnog odbora Svetske zdravstvene organizacije za vakcinaciju HPV vakcina ocenjena je kao visoko (ekstremno) bezbedna.</a:t>
            </a:r>
            <a:endParaRPr lang="ru-RU" b="1" dirty="0">
              <a:solidFill>
                <a:srgbClr val="FF0000"/>
              </a:solidFill>
              <a:latin typeface="Arial" panose="020B0604020202020204" pitchFamily="34" charset="0"/>
              <a:cs typeface="Arial" panose="020B0604020202020204" pitchFamily="34" charset="0"/>
            </a:endParaRPr>
          </a:p>
          <a:p>
            <a:pPr marL="0" lvl="0" indent="0" algn="ctr">
              <a:buNone/>
            </a:pPr>
            <a:endParaRPr lang="ru-RU" sz="38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dirty="0"/>
          </a:p>
          <a:p>
            <a:pPr lvl="0"/>
            <a:endParaRPr lang="sr-Latn-RS" dirty="0"/>
          </a:p>
          <a:p>
            <a:pPr marL="0" indent="0">
              <a:buNone/>
            </a:pPr>
            <a:endParaRPr lang="sr-Latn-RS" dirty="0"/>
          </a:p>
        </p:txBody>
      </p:sp>
      <p:pic>
        <p:nvPicPr>
          <p:cNvPr id="6" name="Picture 5"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634133" y="5222847"/>
            <a:ext cx="1557867" cy="153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395011951"/>
              </p:ext>
            </p:extLst>
          </p:nvPr>
        </p:nvGraphicFramePr>
        <p:xfrm>
          <a:off x="2910348" y="3264310"/>
          <a:ext cx="5386348" cy="1799304"/>
        </p:xfrm>
        <a:graphic>
          <a:graphicData uri="http://schemas.openxmlformats.org/drawingml/2006/table">
            <a:tbl>
              <a:tblPr firstRow="1" bandRow="1">
                <a:tableStyleId>{5C22544A-7EE6-4342-B048-85BDC9FD1C3A}</a:tableStyleId>
              </a:tblPr>
              <a:tblGrid>
                <a:gridCol w="1295953">
                  <a:extLst>
                    <a:ext uri="{9D8B030D-6E8A-4147-A177-3AD203B41FA5}">
                      <a16:colId xmlns:a16="http://schemas.microsoft.com/office/drawing/2014/main" val="1165975673"/>
                    </a:ext>
                  </a:extLst>
                </a:gridCol>
                <a:gridCol w="4090395">
                  <a:extLst>
                    <a:ext uri="{9D8B030D-6E8A-4147-A177-3AD203B41FA5}">
                      <a16:colId xmlns:a16="http://schemas.microsoft.com/office/drawing/2014/main" val="4206337806"/>
                    </a:ext>
                  </a:extLst>
                </a:gridCol>
              </a:tblGrid>
              <a:tr h="599768">
                <a:tc>
                  <a:txBody>
                    <a:bodyPr/>
                    <a:lstStyle/>
                    <a:p>
                      <a:pPr>
                        <a:lnSpc>
                          <a:spcPct val="107000"/>
                        </a:lnSpc>
                        <a:spcAft>
                          <a:spcPts val="800"/>
                        </a:spcAft>
                      </a:pPr>
                      <a:r>
                        <a:rPr lang="sr-Latn-RS" sz="1600" dirty="0">
                          <a:effectLst/>
                        </a:rPr>
                        <a:t>Uzrast</a:t>
                      </a:r>
                      <a:endParaRPr lang="sr-Latn-RS" sz="16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sr-Latn-RS" sz="1600" dirty="0">
                          <a:effectLst/>
                        </a:rPr>
                        <a:t>Broj doza</a:t>
                      </a:r>
                      <a:endParaRPr lang="sr-Latn-RS" sz="16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4112749617"/>
                  </a:ext>
                </a:extLst>
              </a:tr>
              <a:tr h="599768">
                <a:tc>
                  <a:txBody>
                    <a:bodyPr/>
                    <a:lstStyle/>
                    <a:p>
                      <a:pPr>
                        <a:lnSpc>
                          <a:spcPct val="107000"/>
                        </a:lnSpc>
                        <a:spcAft>
                          <a:spcPts val="800"/>
                        </a:spcAft>
                      </a:pPr>
                      <a:r>
                        <a:rPr lang="sr-Latn-RS" sz="1600" b="1" dirty="0">
                          <a:effectLst/>
                        </a:rPr>
                        <a:t>9-14 godina</a:t>
                      </a:r>
                      <a:endParaRPr lang="sr-Latn-R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sr-Latn-RS" sz="1600" b="1" dirty="0">
                          <a:effectLst/>
                        </a:rPr>
                        <a:t>Dve doze u razmaku od 6 meseci</a:t>
                      </a:r>
                      <a:endParaRPr lang="sr-Latn-R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055790472"/>
                  </a:ext>
                </a:extLst>
              </a:tr>
              <a:tr h="599768">
                <a:tc>
                  <a:txBody>
                    <a:bodyPr/>
                    <a:lstStyle/>
                    <a:p>
                      <a:pPr>
                        <a:lnSpc>
                          <a:spcPct val="107000"/>
                        </a:lnSpc>
                        <a:spcAft>
                          <a:spcPts val="800"/>
                        </a:spcAft>
                      </a:pPr>
                      <a:r>
                        <a:rPr lang="sr-Latn-RS" sz="1600" b="1" dirty="0">
                          <a:effectLst/>
                        </a:rPr>
                        <a:t>≥15 godina</a:t>
                      </a:r>
                      <a:endParaRPr lang="sr-Latn-R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sr-Latn-RS" sz="1600" b="1" dirty="0">
                          <a:effectLst/>
                        </a:rPr>
                        <a:t>Tri doze po šemi 0,2,6 meseci</a:t>
                      </a:r>
                      <a:endParaRPr lang="sr-Latn-R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697046990"/>
                  </a:ext>
                </a:extLst>
              </a:tr>
            </a:tbl>
          </a:graphicData>
        </a:graphic>
      </p:graphicFrame>
    </p:spTree>
    <p:extLst>
      <p:ext uri="{BB962C8B-B14F-4D97-AF65-F5344CB8AC3E}">
        <p14:creationId xmlns:p14="http://schemas.microsoft.com/office/powerpoint/2010/main" val="233865672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idx="4294967295"/>
          </p:nvPr>
        </p:nvSpPr>
        <p:spPr>
          <a:xfrm>
            <a:off x="525990" y="182880"/>
            <a:ext cx="9953625" cy="1287463"/>
          </a:xfrm>
        </p:spPr>
        <p:txBody>
          <a:bodyPr>
            <a:normAutofit/>
          </a:bodyPr>
          <a:lstStyle/>
          <a:p>
            <a:pPr>
              <a:defRPr/>
            </a:pPr>
            <a:r>
              <a:rPr lang="en-US" sz="40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Vakcinacija – Gardasil 9</a:t>
            </a:r>
            <a:endParaRPr lang="en-US" sz="4000" b="1" cap="none" dirty="0">
              <a:solidFill>
                <a:srgbClr val="217DC9"/>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5" name="Rectangle 3"/>
          <p:cNvSpPr txBox="1">
            <a:spLocks/>
          </p:cNvSpPr>
          <p:nvPr/>
        </p:nvSpPr>
        <p:spPr>
          <a:xfrm>
            <a:off x="525990" y="1199535"/>
            <a:ext cx="11046578" cy="2792361"/>
          </a:xfrm>
          <a:prstGeom prst="rect">
            <a:avLst/>
          </a:prstGeom>
          <a:solidFill>
            <a:schemeClr val="bg1"/>
          </a:solidFill>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spcBef>
                <a:spcPts val="0"/>
              </a:spcBef>
              <a:buNone/>
            </a:pPr>
            <a:r>
              <a:rPr lang="sr-Latn-RS" sz="5500" dirty="0">
                <a:latin typeface="Arial" panose="020B0604020202020204" pitchFamily="34" charset="0"/>
                <a:cs typeface="Arial" panose="020B0604020202020204" pitchFamily="34" charset="0"/>
              </a:rPr>
              <a:t>HPV vakcina se može primeniti istovremeno sa kombinovanom vakcinom koja sadrži </a:t>
            </a:r>
            <a:r>
              <a:rPr lang="sr-Latn-RS" sz="5500" dirty="0" err="1">
                <a:latin typeface="Arial" panose="020B0604020202020204" pitchFamily="34" charset="0"/>
                <a:cs typeface="Arial" panose="020B0604020202020204" pitchFamily="34" charset="0"/>
              </a:rPr>
              <a:t>toksoid</a:t>
            </a:r>
            <a:r>
              <a:rPr lang="sr-Latn-RS" sz="5500" dirty="0">
                <a:latin typeface="Arial" panose="020B0604020202020204" pitchFamily="34" charset="0"/>
                <a:cs typeface="Arial" panose="020B0604020202020204" pitchFamily="34" charset="0"/>
              </a:rPr>
              <a:t> difterije i tetanusa, vakcinom protiv </a:t>
            </a:r>
            <a:r>
              <a:rPr lang="sr-Latn-RS" sz="5500" dirty="0" err="1">
                <a:latin typeface="Arial" panose="020B0604020202020204" pitchFamily="34" charset="0"/>
                <a:cs typeface="Arial" panose="020B0604020202020204" pitchFamily="34" charset="0"/>
              </a:rPr>
              <a:t>pertusisa</a:t>
            </a:r>
            <a:r>
              <a:rPr lang="sr-Latn-RS" sz="5500" dirty="0">
                <a:latin typeface="Arial" panose="020B0604020202020204" pitchFamily="34" charset="0"/>
                <a:cs typeface="Arial" panose="020B0604020202020204" pitchFamily="34" charset="0"/>
              </a:rPr>
              <a:t> (</a:t>
            </a:r>
            <a:r>
              <a:rPr lang="sr-Latn-RS" sz="5500" dirty="0" err="1">
                <a:latin typeface="Arial" panose="020B0604020202020204" pitchFamily="34" charset="0"/>
                <a:cs typeface="Arial" panose="020B0604020202020204" pitchFamily="34" charset="0"/>
              </a:rPr>
              <a:t>acelularna</a:t>
            </a:r>
            <a:r>
              <a:rPr lang="sr-Latn-RS" sz="5500" dirty="0">
                <a:latin typeface="Arial" panose="020B0604020202020204" pitchFamily="34" charset="0"/>
                <a:cs typeface="Arial" panose="020B0604020202020204" pitchFamily="34" charset="0"/>
              </a:rPr>
              <a:t> komponenta) i/ili </a:t>
            </a:r>
            <a:r>
              <a:rPr lang="sr-Latn-RS" sz="5500" dirty="0" err="1">
                <a:latin typeface="Arial" panose="020B0604020202020204" pitchFamily="34" charset="0"/>
                <a:cs typeface="Arial" panose="020B0604020202020204" pitchFamily="34" charset="0"/>
              </a:rPr>
              <a:t>poliomijelitisa</a:t>
            </a:r>
            <a:r>
              <a:rPr lang="sr-Latn-RS" sz="5500" dirty="0">
                <a:latin typeface="Arial" panose="020B0604020202020204" pitchFamily="34" charset="0"/>
                <a:cs typeface="Arial" panose="020B0604020202020204" pitchFamily="34" charset="0"/>
              </a:rPr>
              <a:t> (IPV), bez rizika od umanjenog imunog odgovora nakon simultane imunizacije (opisani su nešto češće registrovani otoci na mestu aplikacije vakcine kod simultane imunizacije sa </a:t>
            </a:r>
            <a:r>
              <a:rPr lang="sr-Latn-RS" sz="5500" dirty="0" err="1">
                <a:latin typeface="Arial" panose="020B0604020202020204" pitchFamily="34" charset="0"/>
                <a:cs typeface="Arial" panose="020B0604020202020204" pitchFamily="34" charset="0"/>
              </a:rPr>
              <a:t>dT</a:t>
            </a:r>
            <a:r>
              <a:rPr lang="sr-Latn-RS" sz="5500" dirty="0">
                <a:latin typeface="Arial" panose="020B0604020202020204" pitchFamily="34" charset="0"/>
                <a:cs typeface="Arial" panose="020B0604020202020204" pitchFamily="34" charset="0"/>
              </a:rPr>
              <a:t> vakcinom).</a:t>
            </a:r>
            <a:endParaRPr lang="ru-RU" sz="5500" dirty="0">
              <a:latin typeface="Arial" panose="020B0604020202020204" pitchFamily="34" charset="0"/>
              <a:cs typeface="Arial" panose="020B0604020202020204" pitchFamily="34" charset="0"/>
            </a:endParaRPr>
          </a:p>
          <a:p>
            <a:pPr marL="0" lvl="0" indent="0" algn="ctr">
              <a:buNone/>
            </a:pPr>
            <a:endParaRPr lang="ru-RU" sz="4800" dirty="0">
              <a:solidFill>
                <a:srgbClr val="0070C0"/>
              </a:solidFill>
              <a:latin typeface="Arial" panose="020B0604020202020204" pitchFamily="34" charset="0"/>
              <a:cs typeface="Arial" panose="020B0604020202020204" pitchFamily="34" charset="0"/>
            </a:endParaRPr>
          </a:p>
          <a:p>
            <a:pPr marL="0" lvl="0" indent="0" algn="ctr">
              <a:buNone/>
            </a:pPr>
            <a:endParaRPr lang="ru-RU" sz="38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dirty="0"/>
          </a:p>
          <a:p>
            <a:pPr lvl="0"/>
            <a:endParaRPr lang="sr-Latn-RS" dirty="0"/>
          </a:p>
          <a:p>
            <a:pPr marL="0" indent="0">
              <a:buNone/>
            </a:pPr>
            <a:endParaRPr lang="sr-Latn-RS" dirty="0"/>
          </a:p>
        </p:txBody>
      </p:sp>
      <p:pic>
        <p:nvPicPr>
          <p:cNvPr id="6" name="Picture 5"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634133" y="5222847"/>
            <a:ext cx="1557867" cy="153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1260107597"/>
              </p:ext>
            </p:extLst>
          </p:nvPr>
        </p:nvGraphicFramePr>
        <p:xfrm>
          <a:off x="2832100" y="4670321"/>
          <a:ext cx="6066094" cy="1612491"/>
        </p:xfrm>
        <a:graphic>
          <a:graphicData uri="http://schemas.openxmlformats.org/drawingml/2006/table">
            <a:tbl>
              <a:tblPr firstRow="1" bandRow="1">
                <a:tableStyleId>{5C22544A-7EE6-4342-B048-85BDC9FD1C3A}</a:tableStyleId>
              </a:tblPr>
              <a:tblGrid>
                <a:gridCol w="1459500">
                  <a:extLst>
                    <a:ext uri="{9D8B030D-6E8A-4147-A177-3AD203B41FA5}">
                      <a16:colId xmlns:a16="http://schemas.microsoft.com/office/drawing/2014/main" val="1165975673"/>
                    </a:ext>
                  </a:extLst>
                </a:gridCol>
                <a:gridCol w="4606594">
                  <a:extLst>
                    <a:ext uri="{9D8B030D-6E8A-4147-A177-3AD203B41FA5}">
                      <a16:colId xmlns:a16="http://schemas.microsoft.com/office/drawing/2014/main" val="4206337806"/>
                    </a:ext>
                  </a:extLst>
                </a:gridCol>
              </a:tblGrid>
              <a:tr h="537497">
                <a:tc>
                  <a:txBody>
                    <a:bodyPr/>
                    <a:lstStyle/>
                    <a:p>
                      <a:pPr>
                        <a:lnSpc>
                          <a:spcPct val="107000"/>
                        </a:lnSpc>
                        <a:spcAft>
                          <a:spcPts val="800"/>
                        </a:spcAft>
                      </a:pPr>
                      <a:r>
                        <a:rPr lang="sr-Latn-RS" sz="1600" dirty="0">
                          <a:effectLst/>
                        </a:rPr>
                        <a:t>Uzrast</a:t>
                      </a:r>
                      <a:endParaRPr lang="sr-Latn-RS" sz="16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sr-Latn-RS" sz="1600" dirty="0">
                          <a:effectLst/>
                        </a:rPr>
                        <a:t>Broj doza</a:t>
                      </a:r>
                      <a:endParaRPr lang="sr-Latn-RS" sz="16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4112749617"/>
                  </a:ext>
                </a:extLst>
              </a:tr>
              <a:tr h="537497">
                <a:tc>
                  <a:txBody>
                    <a:bodyPr/>
                    <a:lstStyle/>
                    <a:p>
                      <a:pPr>
                        <a:lnSpc>
                          <a:spcPct val="107000"/>
                        </a:lnSpc>
                        <a:spcAft>
                          <a:spcPts val="800"/>
                        </a:spcAft>
                      </a:pPr>
                      <a:r>
                        <a:rPr lang="sr-Latn-RS" sz="1600" b="1" dirty="0">
                          <a:effectLst/>
                        </a:rPr>
                        <a:t>9-14 godina</a:t>
                      </a:r>
                      <a:endParaRPr lang="sr-Latn-R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sr-Latn-RS" sz="1600" b="1" dirty="0">
                          <a:effectLst/>
                        </a:rPr>
                        <a:t>Dve doze u razmaku od 6 meseci</a:t>
                      </a:r>
                      <a:endParaRPr lang="sr-Latn-R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055790472"/>
                  </a:ext>
                </a:extLst>
              </a:tr>
              <a:tr h="537497">
                <a:tc>
                  <a:txBody>
                    <a:bodyPr/>
                    <a:lstStyle/>
                    <a:p>
                      <a:pPr>
                        <a:lnSpc>
                          <a:spcPct val="107000"/>
                        </a:lnSpc>
                        <a:spcAft>
                          <a:spcPts val="800"/>
                        </a:spcAft>
                      </a:pPr>
                      <a:r>
                        <a:rPr lang="sr-Latn-RS" sz="1600" b="1" dirty="0">
                          <a:effectLst/>
                        </a:rPr>
                        <a:t>≥15 godina</a:t>
                      </a:r>
                      <a:endParaRPr lang="sr-Latn-R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sr-Latn-RS" sz="1600" b="1" dirty="0">
                          <a:effectLst/>
                        </a:rPr>
                        <a:t>Tri doze po šemi 0,2,6 meseci</a:t>
                      </a:r>
                      <a:endParaRPr lang="sr-Latn-R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697046990"/>
                  </a:ext>
                </a:extLst>
              </a:tr>
            </a:tbl>
          </a:graphicData>
        </a:graphic>
      </p:graphicFrame>
    </p:spTree>
    <p:extLst>
      <p:ext uri="{BB962C8B-B14F-4D97-AF65-F5344CB8AC3E}">
        <p14:creationId xmlns:p14="http://schemas.microsoft.com/office/powerpoint/2010/main" val="48883180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idx="4294967295"/>
          </p:nvPr>
        </p:nvSpPr>
        <p:spPr>
          <a:xfrm>
            <a:off x="525990" y="182880"/>
            <a:ext cx="9953625" cy="1287463"/>
          </a:xfrm>
        </p:spPr>
        <p:txBody>
          <a:bodyPr>
            <a:noAutofit/>
          </a:bodyPr>
          <a:lstStyle/>
          <a:p>
            <a:pPr>
              <a:defRPr/>
            </a:pPr>
            <a:r>
              <a:rPr lang="sr-Latn-RS" sz="40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Zašto je potrebna vakcinacija protiv humanih papiloma virusa?</a:t>
            </a:r>
            <a:endParaRPr lang="en-US" sz="40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5" name="Rectangle 3"/>
          <p:cNvSpPr txBox="1">
            <a:spLocks/>
          </p:cNvSpPr>
          <p:nvPr/>
        </p:nvSpPr>
        <p:spPr>
          <a:xfrm>
            <a:off x="525990" y="1563329"/>
            <a:ext cx="10373783" cy="5198715"/>
          </a:xfrm>
          <a:prstGeom prst="rect">
            <a:avLst/>
          </a:prstGeom>
          <a:solidFill>
            <a:schemeClr val="bg1"/>
          </a:solidFill>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20000"/>
              </a:lnSpc>
              <a:spcBef>
                <a:spcPts val="0"/>
              </a:spcBef>
            </a:pPr>
            <a:r>
              <a:rPr lang="sr-Latn-RS" sz="4400" dirty="0">
                <a:latin typeface="Arial" panose="020B0604020202020204" pitchFamily="34" charset="0"/>
                <a:cs typeface="Arial" panose="020B0604020202020204" pitchFamily="34" charset="0"/>
              </a:rPr>
              <a:t>Razlozi su više nego očigledni: ove infekcije su veoma česte i u određenim slučajevima dolazi do umiranja zbog razvoja oboljenja koje ovi virusi izazivaju.</a:t>
            </a:r>
          </a:p>
          <a:p>
            <a:pPr lvl="0">
              <a:lnSpc>
                <a:spcPct val="120000"/>
              </a:lnSpc>
              <a:spcBef>
                <a:spcPts val="0"/>
              </a:spcBef>
            </a:pPr>
            <a:r>
              <a:rPr lang="sr-Latn-RS" sz="4400" dirty="0">
                <a:latin typeface="Arial" panose="020B0604020202020204" pitchFamily="34" charset="0"/>
                <a:cs typeface="Arial" panose="020B0604020202020204" pitchFamily="34" charset="0"/>
              </a:rPr>
              <a:t>Većina HPV infekcija ne izaziva nikakve simptome koji vremenom nestanu, ali određen broj infekcija </a:t>
            </a:r>
            <a:r>
              <a:rPr lang="sr-Latn-RS" sz="4400" dirty="0" err="1">
                <a:latin typeface="Arial" panose="020B0604020202020204" pitchFamily="34" charset="0"/>
                <a:cs typeface="Arial" panose="020B0604020202020204" pitchFamily="34" charset="0"/>
              </a:rPr>
              <a:t>progredira</a:t>
            </a:r>
            <a:r>
              <a:rPr lang="sr-Latn-RS" sz="4400" dirty="0">
                <a:latin typeface="Arial" panose="020B0604020202020204" pitchFamily="34" charset="0"/>
                <a:cs typeface="Arial" panose="020B0604020202020204" pitchFamily="34" charset="0"/>
              </a:rPr>
              <a:t> u hroničnu HPV infekciju. Žene sa upornim HPV infekcijama visokog </a:t>
            </a:r>
            <a:r>
              <a:rPr lang="sr-Latn-RS" sz="4400" dirty="0" err="1">
                <a:latin typeface="Arial" panose="020B0604020202020204" pitchFamily="34" charset="0"/>
                <a:cs typeface="Arial" panose="020B0604020202020204" pitchFamily="34" charset="0"/>
              </a:rPr>
              <a:t>onkogenog</a:t>
            </a:r>
            <a:r>
              <a:rPr lang="sr-Latn-RS" sz="4400" dirty="0">
                <a:latin typeface="Arial" panose="020B0604020202020204" pitchFamily="34" charset="0"/>
                <a:cs typeface="Arial" panose="020B0604020202020204" pitchFamily="34" charset="0"/>
              </a:rPr>
              <a:t> potencijala su u najvećem riziku za razvijanje </a:t>
            </a:r>
            <a:r>
              <a:rPr lang="sr-Latn-RS" sz="4400" dirty="0" err="1">
                <a:latin typeface="Arial" panose="020B0604020202020204" pitchFamily="34" charset="0"/>
                <a:cs typeface="Arial" panose="020B0604020202020204" pitchFamily="34" charset="0"/>
              </a:rPr>
              <a:t>prekanceroznih</a:t>
            </a:r>
            <a:r>
              <a:rPr lang="sr-Latn-RS" sz="4400" dirty="0">
                <a:latin typeface="Arial" panose="020B0604020202020204" pitchFamily="34" charset="0"/>
                <a:cs typeface="Arial" panose="020B0604020202020204" pitchFamily="34" charset="0"/>
              </a:rPr>
              <a:t> lezija, koje kasnije vode u rak grlića materice.</a:t>
            </a:r>
          </a:p>
          <a:p>
            <a:pPr lvl="0">
              <a:lnSpc>
                <a:spcPct val="120000"/>
              </a:lnSpc>
              <a:spcBef>
                <a:spcPts val="0"/>
              </a:spcBef>
            </a:pPr>
            <a:r>
              <a:rPr lang="sr-Latn-RS" sz="4400" dirty="0">
                <a:latin typeface="Arial" panose="020B0604020202020204" pitchFamily="34" charset="0"/>
                <a:cs typeface="Arial" panose="020B0604020202020204" pitchFamily="34" charset="0"/>
              </a:rPr>
              <a:t>Širom sveta, rak grlića materice je drugi najčešći rak kod žena; procenjuje se da izaziva preko 470.000 novih slučajeva i 233.000 smrti godišnje.</a:t>
            </a:r>
          </a:p>
          <a:p>
            <a:pPr lvl="0">
              <a:lnSpc>
                <a:spcPct val="120000"/>
              </a:lnSpc>
              <a:spcBef>
                <a:spcPts val="0"/>
              </a:spcBef>
            </a:pPr>
            <a:r>
              <a:rPr lang="sr-Latn-RS" sz="4400" dirty="0">
                <a:latin typeface="Arial" panose="020B0604020202020204" pitchFamily="34" charset="0"/>
                <a:cs typeface="Arial" panose="020B0604020202020204" pitchFamily="34" charset="0"/>
              </a:rPr>
              <a:t>Osim lokalizacije na grliću materice, uporna infekcija visokorizičnim tipovima (16 i 18) HPV-a je takođe povezana sa rakom vulve, vagine, penisa, anusa i zida ždrela.</a:t>
            </a:r>
            <a:endParaRPr lang="ru-RU" sz="4400" dirty="0">
              <a:latin typeface="Arial" panose="020B0604020202020204" pitchFamily="34" charset="0"/>
              <a:cs typeface="Arial" panose="020B0604020202020204" pitchFamily="34" charset="0"/>
            </a:endParaRPr>
          </a:p>
          <a:p>
            <a:pPr lvl="0"/>
            <a:endParaRPr lang="ru-RU" sz="44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dirty="0"/>
          </a:p>
          <a:p>
            <a:pPr lvl="0"/>
            <a:endParaRPr lang="sr-Latn-RS" dirty="0"/>
          </a:p>
          <a:p>
            <a:pPr marL="0" indent="0">
              <a:buNone/>
            </a:pPr>
            <a:endParaRPr lang="sr-Latn-RS" dirty="0"/>
          </a:p>
        </p:txBody>
      </p:sp>
      <p:pic>
        <p:nvPicPr>
          <p:cNvPr id="6" name="Picture 5"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634133" y="5222847"/>
            <a:ext cx="1557867" cy="153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387772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idx="4294967295"/>
          </p:nvPr>
        </p:nvSpPr>
        <p:spPr>
          <a:xfrm>
            <a:off x="525990" y="182880"/>
            <a:ext cx="9953625" cy="1287463"/>
          </a:xfrm>
        </p:spPr>
        <p:txBody>
          <a:bodyPr>
            <a:noAutofit/>
          </a:bodyPr>
          <a:lstStyle/>
          <a:p>
            <a:pPr>
              <a:defRPr/>
            </a:pPr>
            <a:r>
              <a:rPr lang="sr-Latn-RS" sz="40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Kako se može smanjiti rizik od izlaganja humanim papiloma virusima?</a:t>
            </a:r>
            <a:endParaRPr lang="en-US" sz="38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5" name="Rectangle 3"/>
          <p:cNvSpPr txBox="1">
            <a:spLocks/>
          </p:cNvSpPr>
          <p:nvPr/>
        </p:nvSpPr>
        <p:spPr>
          <a:xfrm>
            <a:off x="525990" y="1764384"/>
            <a:ext cx="10373783" cy="3987487"/>
          </a:xfrm>
          <a:prstGeom prst="rect">
            <a:avLst/>
          </a:prstGeom>
          <a:solidFill>
            <a:schemeClr val="bg1"/>
          </a:solid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sr-Latn-RS" sz="3300" b="1" dirty="0">
              <a:solidFill>
                <a:srgbClr val="0070C0"/>
              </a:solidFill>
              <a:latin typeface="Arial" panose="020B0604020202020204" pitchFamily="34" charset="0"/>
              <a:cs typeface="Arial" panose="020B0604020202020204" pitchFamily="34" charset="0"/>
            </a:endParaRPr>
          </a:p>
          <a:p>
            <a:pPr lvl="0">
              <a:lnSpc>
                <a:spcPct val="120000"/>
              </a:lnSpc>
              <a:spcBef>
                <a:spcPts val="0"/>
              </a:spcBef>
            </a:pPr>
            <a:r>
              <a:rPr lang="sr-Latn-RS" sz="3400" dirty="0">
                <a:latin typeface="Arial" panose="020B0604020202020204" pitchFamily="34" charset="0"/>
                <a:cs typeface="Arial" panose="020B0604020202020204" pitchFamily="34" charset="0"/>
              </a:rPr>
              <a:t>Najsigurniji način da se eliminiše rizik od genitalne HPV infekcije je uzdržavanje od bilo kakvog polnog kontakta.</a:t>
            </a:r>
          </a:p>
          <a:p>
            <a:pPr lvl="0">
              <a:lnSpc>
                <a:spcPct val="120000"/>
              </a:lnSpc>
              <a:spcBef>
                <a:spcPts val="0"/>
              </a:spcBef>
            </a:pPr>
            <a:r>
              <a:rPr lang="sr-Latn-RS" sz="3400" dirty="0">
                <a:latin typeface="Arial" panose="020B0604020202020204" pitchFamily="34" charset="0"/>
                <a:cs typeface="Arial" panose="020B0604020202020204" pitchFamily="34" charset="0"/>
              </a:rPr>
              <a:t>Za osobe koje su seksualno aktivne, savetuje se monogamni odnos sa nezaraženim partnerom.</a:t>
            </a:r>
          </a:p>
          <a:p>
            <a:pPr lvl="0">
              <a:lnSpc>
                <a:spcPct val="120000"/>
              </a:lnSpc>
              <a:spcBef>
                <a:spcPts val="0"/>
              </a:spcBef>
            </a:pPr>
            <a:r>
              <a:rPr lang="sr-Latn-RS" sz="3400" dirty="0">
                <a:latin typeface="Arial" panose="020B0604020202020204" pitchFamily="34" charset="0"/>
                <a:cs typeface="Arial" panose="020B0604020202020204" pitchFamily="34" charset="0"/>
              </a:rPr>
              <a:t>Upotreba kondoma: Iako smanjuju rizik od prenosa HPV-a, nije poznato koliku zaštitu protiv HPV-a pruža kondom, pošto koža koja nije prekrivena kondomom može biti izložena virusu pri polnom odnosu. </a:t>
            </a:r>
          </a:p>
          <a:p>
            <a:pPr lvl="0">
              <a:lnSpc>
                <a:spcPct val="120000"/>
              </a:lnSpc>
              <a:spcBef>
                <a:spcPts val="0"/>
              </a:spcBef>
            </a:pPr>
            <a:r>
              <a:rPr lang="sr-Latn-RS" sz="3400" dirty="0">
                <a:latin typeface="Arial" panose="020B0604020202020204" pitchFamily="34" charset="0"/>
                <a:cs typeface="Arial" panose="020B0604020202020204" pitchFamily="34" charset="0"/>
              </a:rPr>
              <a:t>Zbog svega navedenog, najbolja i najefektnija zaštita od HPV-a je vakcinacija!</a:t>
            </a:r>
            <a:endParaRPr lang="ru-RU" sz="3400" dirty="0">
              <a:latin typeface="Arial" panose="020B0604020202020204" pitchFamily="34" charset="0"/>
              <a:cs typeface="Arial" panose="020B0604020202020204" pitchFamily="34" charset="0"/>
            </a:endParaRPr>
          </a:p>
          <a:p>
            <a:pPr lvl="0"/>
            <a:endParaRPr lang="ru-RU" sz="37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dirty="0"/>
          </a:p>
          <a:p>
            <a:pPr lvl="0"/>
            <a:endParaRPr lang="sr-Latn-RS" dirty="0"/>
          </a:p>
          <a:p>
            <a:pPr marL="0" indent="0">
              <a:buNone/>
            </a:pPr>
            <a:endParaRPr lang="sr-Latn-RS" dirty="0"/>
          </a:p>
        </p:txBody>
      </p:sp>
      <p:pic>
        <p:nvPicPr>
          <p:cNvPr id="6" name="Picture 5"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634133" y="5222847"/>
            <a:ext cx="1557867" cy="153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142342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idx="4294967295"/>
          </p:nvPr>
        </p:nvSpPr>
        <p:spPr>
          <a:xfrm>
            <a:off x="525990" y="182880"/>
            <a:ext cx="10958087" cy="770849"/>
          </a:xfrm>
        </p:spPr>
        <p:txBody>
          <a:bodyPr>
            <a:noAutofit/>
          </a:bodyPr>
          <a:lstStyle/>
          <a:p>
            <a:pPr>
              <a:defRPr/>
            </a:pPr>
            <a:r>
              <a:rPr lang="pl-PL" sz="36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Da li postoji rizik od humanih papiloma virusa iz vakcine i kome je najbolje dati vakcinu?</a:t>
            </a:r>
            <a:endParaRPr lang="en-US" sz="36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5" name="Rectangle 3"/>
          <p:cNvSpPr txBox="1">
            <a:spLocks/>
          </p:cNvSpPr>
          <p:nvPr/>
        </p:nvSpPr>
        <p:spPr>
          <a:xfrm>
            <a:off x="525990" y="1061885"/>
            <a:ext cx="10958087" cy="5496232"/>
          </a:xfrm>
          <a:prstGeom prst="rect">
            <a:avLst/>
          </a:prstGeom>
          <a:solidFill>
            <a:schemeClr val="bg1"/>
          </a:solidFill>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20000"/>
              </a:lnSpc>
              <a:spcBef>
                <a:spcPts val="0"/>
              </a:spcBef>
            </a:pPr>
            <a:r>
              <a:rPr lang="sr-Latn-RS" sz="3600" dirty="0">
                <a:latin typeface="Arial" panose="020B0604020202020204" pitchFamily="34" charset="0"/>
                <a:cs typeface="Arial" panose="020B0604020202020204" pitchFamily="34" charset="0"/>
              </a:rPr>
              <a:t>Apsolutno nema rizika od zaražavanja sadržajem iz vakcine! Zato što je ovo mrtva vakcina i nema nikakve mogućnosti umnožavanja bilo kog materijala iz vakcine u organizmu vakcinisane osobe niti se može dobiti infekcija HPV iz vakcine nakon vakcinacije.</a:t>
            </a:r>
          </a:p>
          <a:p>
            <a:pPr lvl="0">
              <a:lnSpc>
                <a:spcPct val="120000"/>
              </a:lnSpc>
              <a:spcBef>
                <a:spcPts val="0"/>
              </a:spcBef>
            </a:pPr>
            <a:r>
              <a:rPr lang="sr-Latn-RS" sz="3600" dirty="0">
                <a:latin typeface="Arial" panose="020B0604020202020204" pitchFamily="34" charset="0"/>
                <a:cs typeface="Arial" panose="020B0604020202020204" pitchFamily="34" charset="0"/>
              </a:rPr>
              <a:t>Vakcina se daje intramuskularno u </a:t>
            </a:r>
            <a:r>
              <a:rPr lang="sr-Latn-RS" sz="3600" dirty="0" err="1">
                <a:latin typeface="Arial" panose="020B0604020202020204" pitchFamily="34" charset="0"/>
                <a:cs typeface="Arial" panose="020B0604020202020204" pitchFamily="34" charset="0"/>
              </a:rPr>
              <a:t>deltoidni</a:t>
            </a:r>
            <a:r>
              <a:rPr lang="sr-Latn-RS" sz="3600" dirty="0">
                <a:latin typeface="Arial" panose="020B0604020202020204" pitchFamily="34" charset="0"/>
                <a:cs typeface="Arial" panose="020B0604020202020204" pitchFamily="34" charset="0"/>
              </a:rPr>
              <a:t> mišić u broju doza koji zavisi od uzrasta osobe za vakcinaciju.</a:t>
            </a:r>
          </a:p>
          <a:p>
            <a:pPr lvl="0">
              <a:lnSpc>
                <a:spcPct val="120000"/>
              </a:lnSpc>
              <a:spcBef>
                <a:spcPts val="0"/>
              </a:spcBef>
            </a:pPr>
            <a:r>
              <a:rPr lang="sr-Latn-RS" sz="3600" dirty="0">
                <a:latin typeface="Arial" panose="020B0604020202020204" pitchFamily="34" charset="0"/>
                <a:cs typeface="Arial" panose="020B0604020202020204" pitchFamily="34" charset="0"/>
              </a:rPr>
              <a:t>Američki Centri za sprečavanje i suzbijanje zaraznih bolesti ne preporučuju vakcinaciju propuštenih godišta starijih od 26 godina, ali u uzrastu 27-45 se može pojedinačno razmatrati sprovođenje imunizacije HPV vakcinom, uvek polazeći od preduslova da HPV vakcinu treba primeniti pre potencijalnog izlaganja HPV-u pri seksualnom kontaktu. </a:t>
            </a:r>
          </a:p>
          <a:p>
            <a:pPr lvl="0">
              <a:lnSpc>
                <a:spcPct val="120000"/>
              </a:lnSpc>
              <a:spcBef>
                <a:spcPts val="0"/>
              </a:spcBef>
            </a:pPr>
            <a:r>
              <a:rPr lang="sr-Latn-RS" sz="3600" dirty="0">
                <a:latin typeface="Arial" panose="020B0604020202020204" pitchFamily="34" charset="0"/>
                <a:cs typeface="Arial" panose="020B0604020202020204" pitchFamily="34" charset="0"/>
              </a:rPr>
              <a:t>U našoj zemlji, osim za uzrast 9-19 godina, od 2024. godine, po završetku školske godine (a ako se steknu uslovi i ranije), besplatno se mogu vakcinisati i lica uzrasta od navršenih 19 do navršenih 26 godina života, u skladu sa sažetkom karakteristika leka odobrenim od strane naše Agencije za lekove, u teritorijalno nadležnim Institutima/Zavodima za javno zdravlje pri epidemiološkim službama, službama za zdravstvenu zaštitu studenata, odnosno domovima zdravlja u službama opšte medicine kod izabranog lekara, a sve prema raspoloživim/dostupnim količinama vakcina kako bi se sprovela potpuna imunizacija navedenih lica potrebnim brojem doza.</a:t>
            </a:r>
            <a:endParaRPr lang="ru-RU" sz="3600" dirty="0">
              <a:latin typeface="Arial" panose="020B0604020202020204" pitchFamily="34" charset="0"/>
              <a:cs typeface="Arial" panose="020B0604020202020204" pitchFamily="34" charset="0"/>
            </a:endParaRPr>
          </a:p>
          <a:p>
            <a:pPr marL="0" lvl="0" indent="0">
              <a:lnSpc>
                <a:spcPct val="120000"/>
              </a:lnSpc>
              <a:spcBef>
                <a:spcPts val="0"/>
              </a:spcBef>
            </a:pPr>
            <a:endParaRPr lang="ru-RU" sz="3600" dirty="0">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dirty="0"/>
          </a:p>
          <a:p>
            <a:pPr lvl="0"/>
            <a:endParaRPr lang="sr-Latn-RS" dirty="0"/>
          </a:p>
          <a:p>
            <a:pPr marL="0" indent="0">
              <a:buNone/>
            </a:pPr>
            <a:endParaRPr lang="sr-Latn-RS" dirty="0"/>
          </a:p>
        </p:txBody>
      </p:sp>
      <p:pic>
        <p:nvPicPr>
          <p:cNvPr id="6" name="Picture 5"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634133" y="5222847"/>
            <a:ext cx="1557867" cy="153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927516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idx="4294967295"/>
          </p:nvPr>
        </p:nvSpPr>
        <p:spPr>
          <a:xfrm>
            <a:off x="525990" y="182880"/>
            <a:ext cx="9953625" cy="1287463"/>
          </a:xfrm>
        </p:spPr>
        <p:txBody>
          <a:bodyPr>
            <a:noAutofit/>
          </a:bodyPr>
          <a:lstStyle/>
          <a:p>
            <a:pPr>
              <a:defRPr/>
            </a:pPr>
            <a:r>
              <a:rPr lang="sr-Latn-RS" sz="36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Ako je neko zaražen jednim tipom HPV i njegov imuni sistem ga se oslobodi, da li je imun i na druge tipove HPV?</a:t>
            </a:r>
            <a:endParaRPr lang="en-US" sz="36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5" name="Rectangle 3"/>
          <p:cNvSpPr txBox="1">
            <a:spLocks/>
          </p:cNvSpPr>
          <p:nvPr/>
        </p:nvSpPr>
        <p:spPr>
          <a:xfrm>
            <a:off x="525990" y="2428241"/>
            <a:ext cx="10373783" cy="1996276"/>
          </a:xfrm>
          <a:prstGeom prst="rect">
            <a:avLst/>
          </a:prstGeom>
          <a:solidFill>
            <a:schemeClr val="bg1"/>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sr-Latn-RS" sz="4800" b="1" dirty="0">
                <a:solidFill>
                  <a:srgbClr val="0070C0"/>
                </a:solidFill>
                <a:latin typeface="Arial" panose="020B0604020202020204" pitchFamily="34" charset="0"/>
                <a:cs typeface="Arial" panose="020B0604020202020204" pitchFamily="34" charset="0"/>
              </a:rPr>
              <a:t>                          </a:t>
            </a:r>
            <a:r>
              <a:rPr lang="sr-Latn-RS" sz="4800" b="1" dirty="0">
                <a:solidFill>
                  <a:srgbClr val="FF0000"/>
                </a:solidFill>
                <a:latin typeface="Arial" panose="020B0604020202020204" pitchFamily="34" charset="0"/>
                <a:cs typeface="Arial" panose="020B0604020202020204" pitchFamily="34" charset="0"/>
              </a:rPr>
              <a:t>NE! </a:t>
            </a:r>
          </a:p>
          <a:p>
            <a:pPr marL="0" lvl="0" indent="0">
              <a:buNone/>
            </a:pPr>
            <a:endParaRPr lang="sr-Latn-RS" sz="3300" b="1" dirty="0">
              <a:solidFill>
                <a:srgbClr val="FF0000"/>
              </a:solidFill>
              <a:latin typeface="Arial" panose="020B0604020202020204" pitchFamily="34" charset="0"/>
              <a:cs typeface="Arial" panose="020B0604020202020204" pitchFamily="34" charset="0"/>
            </a:endParaRPr>
          </a:p>
          <a:p>
            <a:pPr lvl="0">
              <a:lnSpc>
                <a:spcPct val="120000"/>
              </a:lnSpc>
              <a:spcBef>
                <a:spcPts val="0"/>
              </a:spcBef>
            </a:pPr>
            <a:r>
              <a:rPr lang="sr-Latn-RS" sz="3300" dirty="0">
                <a:latin typeface="Arial" panose="020B0604020202020204" pitchFamily="34" charset="0"/>
                <a:cs typeface="Arial" panose="020B0604020202020204" pitchFamily="34" charset="0"/>
              </a:rPr>
              <a:t>Imunitet je tipski specifičan, odnosno imunitet na jedan tip ne pruža zaštitu od drugih tipova HPV-a.</a:t>
            </a:r>
            <a:endParaRPr lang="ru-RU" sz="3300" dirty="0">
              <a:latin typeface="Arial" panose="020B0604020202020204" pitchFamily="34" charset="0"/>
              <a:cs typeface="Arial" panose="020B0604020202020204" pitchFamily="34" charset="0"/>
            </a:endParaRPr>
          </a:p>
          <a:p>
            <a:pPr marL="0" lvl="0" indent="0">
              <a:buNone/>
            </a:pPr>
            <a:endParaRPr lang="ru-RU" sz="3300" dirty="0">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dirty="0"/>
          </a:p>
          <a:p>
            <a:pPr lvl="0"/>
            <a:endParaRPr lang="sr-Latn-RS" dirty="0"/>
          </a:p>
          <a:p>
            <a:pPr marL="0" indent="0">
              <a:buNone/>
            </a:pPr>
            <a:endParaRPr lang="sr-Latn-RS" dirty="0"/>
          </a:p>
        </p:txBody>
      </p:sp>
      <p:pic>
        <p:nvPicPr>
          <p:cNvPr id="6" name="Picture 5"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634133" y="5222847"/>
            <a:ext cx="1557867" cy="153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625867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idx="4294967295"/>
          </p:nvPr>
        </p:nvSpPr>
        <p:spPr>
          <a:xfrm>
            <a:off x="525990" y="182880"/>
            <a:ext cx="9953625" cy="1287463"/>
          </a:xfrm>
        </p:spPr>
        <p:txBody>
          <a:bodyPr>
            <a:noAutofit/>
          </a:bodyPr>
          <a:lstStyle/>
          <a:p>
            <a:pPr>
              <a:defRPr/>
            </a:pPr>
            <a:r>
              <a:rPr lang="sr-Latn-RS" sz="38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Da li je moguća istovremena infekcija sa više različitih tipova HPV?</a:t>
            </a:r>
            <a:endParaRPr lang="en-US" sz="38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5" name="Rectangle 3"/>
          <p:cNvSpPr txBox="1">
            <a:spLocks/>
          </p:cNvSpPr>
          <p:nvPr/>
        </p:nvSpPr>
        <p:spPr>
          <a:xfrm>
            <a:off x="525990" y="2428240"/>
            <a:ext cx="10373783" cy="2560320"/>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sr-Latn-RS" sz="3300" b="1" dirty="0">
                <a:solidFill>
                  <a:srgbClr val="FF0000"/>
                </a:solidFill>
                <a:latin typeface="Arial" panose="020B0604020202020204" pitchFamily="34" charset="0"/>
                <a:cs typeface="Arial" panose="020B0604020202020204" pitchFamily="34" charset="0"/>
              </a:rPr>
              <a:t>Da, moguće je zaraziti se sa više tipova HPV-a istovremeno, a u praksi se prepoznaju kliničke manifestacije onih uzročnika HPV-a koje su vidljive i pacijentu i lekaru.</a:t>
            </a:r>
            <a:endParaRPr lang="ru-RU" sz="3300" b="1" dirty="0">
              <a:solidFill>
                <a:srgbClr val="FF0000"/>
              </a:solidFill>
              <a:latin typeface="Arial" panose="020B0604020202020204" pitchFamily="34" charset="0"/>
              <a:cs typeface="Arial" panose="020B0604020202020204" pitchFamily="34" charset="0"/>
            </a:endParaRPr>
          </a:p>
          <a:p>
            <a:pPr marL="0" lvl="0" indent="0">
              <a:buNone/>
            </a:pPr>
            <a:endParaRPr lang="ru-RU" sz="3300" b="1" dirty="0">
              <a:solidFill>
                <a:srgbClr val="FF000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dirty="0"/>
          </a:p>
          <a:p>
            <a:pPr lvl="0"/>
            <a:endParaRPr lang="sr-Latn-RS" dirty="0"/>
          </a:p>
          <a:p>
            <a:pPr marL="0" indent="0">
              <a:buNone/>
            </a:pPr>
            <a:endParaRPr lang="sr-Latn-RS" dirty="0"/>
          </a:p>
        </p:txBody>
      </p:sp>
      <p:pic>
        <p:nvPicPr>
          <p:cNvPr id="6" name="Picture 5"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634133" y="5222847"/>
            <a:ext cx="1557867" cy="153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221840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idx="4294967295"/>
          </p:nvPr>
        </p:nvSpPr>
        <p:spPr>
          <a:xfrm>
            <a:off x="525990" y="182880"/>
            <a:ext cx="9953625" cy="1287463"/>
          </a:xfrm>
        </p:spPr>
        <p:txBody>
          <a:bodyPr>
            <a:noAutofit/>
          </a:bodyPr>
          <a:lstStyle/>
          <a:p>
            <a:pPr>
              <a:defRPr/>
            </a:pPr>
            <a:r>
              <a:rPr lang="sr-Latn-RS" sz="33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Ako se osobi dijagnostikuje genitalni HPV, da li to znači da ga ima i u ustima, anusu ili drugim lokalizacijama?</a:t>
            </a:r>
            <a:endParaRPr lang="en-US" sz="33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5" name="Rectangle 3"/>
          <p:cNvSpPr txBox="1">
            <a:spLocks/>
          </p:cNvSpPr>
          <p:nvPr/>
        </p:nvSpPr>
        <p:spPr>
          <a:xfrm>
            <a:off x="525990" y="2428240"/>
            <a:ext cx="11144900" cy="2794608"/>
          </a:xfrm>
          <a:prstGeom prst="rect">
            <a:avLst/>
          </a:prstGeom>
          <a:solidFill>
            <a:schemeClr val="bg1"/>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sr-Latn-RS" sz="5400" b="1" dirty="0">
                <a:solidFill>
                  <a:srgbClr val="0070C0"/>
                </a:solidFill>
                <a:latin typeface="Arial" panose="020B0604020202020204" pitchFamily="34" charset="0"/>
                <a:cs typeface="Arial" panose="020B0604020202020204" pitchFamily="34" charset="0"/>
              </a:rPr>
              <a:t>                       </a:t>
            </a:r>
            <a:r>
              <a:rPr lang="sr-Latn-RS" sz="5400" b="1" dirty="0">
                <a:solidFill>
                  <a:srgbClr val="FF0000"/>
                </a:solidFill>
                <a:latin typeface="Arial" panose="020B0604020202020204" pitchFamily="34" charset="0"/>
                <a:cs typeface="Arial" panose="020B0604020202020204" pitchFamily="34" charset="0"/>
              </a:rPr>
              <a:t>NE! </a:t>
            </a:r>
          </a:p>
          <a:p>
            <a:pPr marL="0" lvl="0" indent="0">
              <a:buNone/>
            </a:pPr>
            <a:endParaRPr lang="sr-Latn-RS" sz="5400" b="1" dirty="0">
              <a:solidFill>
                <a:srgbClr val="FF0000"/>
              </a:solidFill>
              <a:latin typeface="Arial" panose="020B0604020202020204" pitchFamily="34" charset="0"/>
              <a:cs typeface="Arial" panose="020B0604020202020204" pitchFamily="34" charset="0"/>
            </a:endParaRPr>
          </a:p>
          <a:p>
            <a:pPr marL="0" lvl="0" indent="0">
              <a:buNone/>
            </a:pPr>
            <a:r>
              <a:rPr lang="sr-Latn-RS" sz="3300" dirty="0">
                <a:latin typeface="Arial" panose="020B0604020202020204" pitchFamily="34" charset="0"/>
                <a:cs typeface="Arial" panose="020B0604020202020204" pitchFamily="34" charset="0"/>
              </a:rPr>
              <a:t>Humani papiloma virusi „ne putuju“ telom, tako da genitalna infekcija ne znači automatski i oralnu infekciju ili infekciju u nekom drugom delu tela. Uvek se radi o lokalnoj infekciji.</a:t>
            </a:r>
            <a:endParaRPr lang="ru-RU" sz="3300" dirty="0">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dirty="0"/>
          </a:p>
          <a:p>
            <a:pPr lvl="0"/>
            <a:endParaRPr lang="sr-Latn-RS" dirty="0"/>
          </a:p>
          <a:p>
            <a:pPr marL="0" indent="0">
              <a:buNone/>
            </a:pPr>
            <a:endParaRPr lang="sr-Latn-RS" dirty="0"/>
          </a:p>
        </p:txBody>
      </p:sp>
      <p:pic>
        <p:nvPicPr>
          <p:cNvPr id="6" name="Picture 5"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634133" y="5222847"/>
            <a:ext cx="1557867" cy="153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274395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idx="4294967295"/>
          </p:nvPr>
        </p:nvSpPr>
        <p:spPr>
          <a:xfrm>
            <a:off x="1119187" y="192433"/>
            <a:ext cx="9953625" cy="1287463"/>
          </a:xfrm>
        </p:spPr>
        <p:txBody>
          <a:bodyPr>
            <a:noAutofit/>
          </a:bodyPr>
          <a:lstStyle/>
          <a:p>
            <a:pPr>
              <a:defRPr/>
            </a:pPr>
            <a:r>
              <a:rPr lang="pl-PL" sz="40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Koliko dugo traje HPV infekcija?</a:t>
            </a:r>
            <a:endParaRPr lang="en-US" sz="40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5" name="Rectangle 3"/>
          <p:cNvSpPr txBox="1">
            <a:spLocks/>
          </p:cNvSpPr>
          <p:nvPr/>
        </p:nvSpPr>
        <p:spPr>
          <a:xfrm>
            <a:off x="525990" y="1693862"/>
            <a:ext cx="10373783" cy="4706937"/>
          </a:xfrm>
          <a:prstGeom prst="rect">
            <a:avLst/>
          </a:prstGeom>
          <a:solidFill>
            <a:schemeClr val="bg1"/>
          </a:solidFill>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20000"/>
              </a:lnSpc>
              <a:spcBef>
                <a:spcPts val="0"/>
              </a:spcBef>
            </a:pPr>
            <a:r>
              <a:rPr lang="sr-Latn-RS" sz="3300" dirty="0">
                <a:latin typeface="Arial" panose="020B0604020202020204" pitchFamily="34" charset="0"/>
                <a:cs typeface="Arial" panose="020B0604020202020204" pitchFamily="34" charset="0"/>
              </a:rPr>
              <a:t>HPV infekcije mogu biti prisutne u organizmu zaražene osobe godinu do dve dana, pre nego što ih imuni sistem eliminiše. Tokom ovog perioda, većina ljudi ne zna da je zaražena. Zbog toga je teško zaustaviti prenošenje infekcije sa osobe na osobu.</a:t>
            </a:r>
          </a:p>
          <a:p>
            <a:pPr lvl="0">
              <a:lnSpc>
                <a:spcPct val="120000"/>
              </a:lnSpc>
              <a:spcBef>
                <a:spcPts val="0"/>
              </a:spcBef>
            </a:pPr>
            <a:r>
              <a:rPr lang="sr-Latn-RS" sz="3300" dirty="0">
                <a:latin typeface="Arial" panose="020B0604020202020204" pitchFamily="34" charset="0"/>
                <a:cs typeface="Arial" panose="020B0604020202020204" pitchFamily="34" charset="0"/>
              </a:rPr>
              <a:t>Većina (70-90%) HPV infekcija su asimptomatske.</a:t>
            </a:r>
          </a:p>
          <a:p>
            <a:pPr lvl="0">
              <a:lnSpc>
                <a:spcPct val="120000"/>
              </a:lnSpc>
              <a:spcBef>
                <a:spcPts val="0"/>
              </a:spcBef>
            </a:pPr>
            <a:r>
              <a:rPr lang="sr-Latn-RS" sz="3300" dirty="0">
                <a:latin typeface="Arial" panose="020B0604020202020204" pitchFamily="34" charset="0"/>
                <a:cs typeface="Arial" panose="020B0604020202020204" pitchFamily="34" charset="0"/>
              </a:rPr>
              <a:t>Dostupnim Papa testom se uočavaju ćelijske promene, a ne prisustvo virusa, pa „negativan“ Papa test ne znači da nije prisutna HPV infekcija. To samo znači da ćelije koje oblažu grlić́ materice u momentu </a:t>
            </a:r>
            <a:r>
              <a:rPr lang="sr-Latn-RS" sz="3300" dirty="0" err="1">
                <a:latin typeface="Arial" panose="020B0604020202020204" pitchFamily="34" charset="0"/>
                <a:cs typeface="Arial" panose="020B0604020202020204" pitchFamily="34" charset="0"/>
              </a:rPr>
              <a:t>uzorkovanja</a:t>
            </a:r>
            <a:r>
              <a:rPr lang="sr-Latn-RS" sz="3300" dirty="0">
                <a:latin typeface="Arial" panose="020B0604020202020204" pitchFamily="34" charset="0"/>
                <a:cs typeface="Arial" panose="020B0604020202020204" pitchFamily="34" charset="0"/>
              </a:rPr>
              <a:t> ne moraju da pokazuju znake oštećenja uzrokovanih upornom (</a:t>
            </a:r>
            <a:r>
              <a:rPr lang="sr-Latn-RS" sz="3300" dirty="0" err="1">
                <a:latin typeface="Arial" panose="020B0604020202020204" pitchFamily="34" charset="0"/>
                <a:cs typeface="Arial" panose="020B0604020202020204" pitchFamily="34" charset="0"/>
              </a:rPr>
              <a:t>perzistentnom</a:t>
            </a:r>
            <a:r>
              <a:rPr lang="sr-Latn-RS" sz="3300" dirty="0">
                <a:latin typeface="Arial" panose="020B0604020202020204" pitchFamily="34" charset="0"/>
                <a:cs typeface="Arial" panose="020B0604020202020204" pitchFamily="34" charset="0"/>
              </a:rPr>
              <a:t>) HPV infekcijom. Zbog toga je važno redovno (periodično) raditi Papa testove.</a:t>
            </a:r>
            <a:endParaRPr lang="ru-RU" sz="3300" dirty="0">
              <a:latin typeface="Arial" panose="020B0604020202020204" pitchFamily="34" charset="0"/>
              <a:cs typeface="Arial" panose="020B0604020202020204" pitchFamily="34" charset="0"/>
            </a:endParaRPr>
          </a:p>
          <a:p>
            <a:pPr marL="0" lvl="0" indent="0">
              <a:buNone/>
            </a:pPr>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dirty="0"/>
          </a:p>
          <a:p>
            <a:pPr lvl="0"/>
            <a:endParaRPr lang="sr-Latn-RS" dirty="0"/>
          </a:p>
          <a:p>
            <a:pPr marL="0" indent="0">
              <a:buNone/>
            </a:pPr>
            <a:endParaRPr lang="sr-Latn-RS" dirty="0"/>
          </a:p>
        </p:txBody>
      </p:sp>
      <p:pic>
        <p:nvPicPr>
          <p:cNvPr id="6" name="Picture 5"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634133" y="5222847"/>
            <a:ext cx="1557867" cy="153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598978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idx="4294967295"/>
          </p:nvPr>
        </p:nvSpPr>
        <p:spPr>
          <a:xfrm>
            <a:off x="525990" y="182880"/>
            <a:ext cx="9953625" cy="1287463"/>
          </a:xfrm>
        </p:spPr>
        <p:txBody>
          <a:bodyPr>
            <a:normAutofit/>
          </a:bodyPr>
          <a:lstStyle/>
          <a:p>
            <a:pPr>
              <a:defRPr/>
            </a:pPr>
            <a:r>
              <a:rPr lang="en-US" sz="4000" b="1" cap="none"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Infekcije</a:t>
            </a:r>
            <a:r>
              <a:rPr lang="en-US" sz="40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4000" b="1" cap="none"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izazvane</a:t>
            </a:r>
            <a:r>
              <a:rPr lang="en-US" sz="40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4000" b="1" cap="none"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humanim</a:t>
            </a:r>
            <a:r>
              <a:rPr lang="en-US" sz="40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4000" b="1" cap="none"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papiloma</a:t>
            </a:r>
            <a:r>
              <a:rPr lang="en-US" sz="40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4000" b="1" cap="none"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virusima</a:t>
            </a:r>
            <a:endParaRPr lang="en-US" sz="40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5" name="Rectangle 3"/>
          <p:cNvSpPr txBox="1">
            <a:spLocks/>
          </p:cNvSpPr>
          <p:nvPr/>
        </p:nvSpPr>
        <p:spPr>
          <a:xfrm>
            <a:off x="525990" y="1764384"/>
            <a:ext cx="10373783" cy="2691343"/>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r-Latn-RS" sz="2600" dirty="0">
                <a:latin typeface="Arial" panose="020B0604020202020204" pitchFamily="34" charset="0"/>
                <a:cs typeface="Arial" panose="020B0604020202020204" pitchFamily="34" charset="0"/>
              </a:rPr>
              <a:t>Infekcije izazvane humanim papiloma virusima spadaju u grupu vrlo čestih (negde i najčešćih) polno prenosivih infekcija sa potencijalno ozbiljnim posledicama po zdravlje, posebno žena.</a:t>
            </a:r>
          </a:p>
          <a:p>
            <a:r>
              <a:rPr lang="sr-Latn-RS" sz="2600" dirty="0">
                <a:latin typeface="Arial" panose="020B0604020202020204" pitchFamily="34" charset="0"/>
                <a:cs typeface="Arial" panose="020B0604020202020204" pitchFamily="34" charset="0"/>
              </a:rPr>
              <a:t>Zašto su ove infekcije značajne? Zbog toga što je dokazana uzročno posledična veza između zaražavanja humanim papiloma virusima i nastanka </a:t>
            </a:r>
            <a:r>
              <a:rPr lang="sr-Latn-RS" sz="2600" dirty="0" err="1">
                <a:latin typeface="Arial" panose="020B0604020202020204" pitchFamily="34" charset="0"/>
                <a:cs typeface="Arial" panose="020B0604020202020204" pitchFamily="34" charset="0"/>
              </a:rPr>
              <a:t>karcinoma</a:t>
            </a:r>
            <a:r>
              <a:rPr lang="sr-Latn-RS" sz="2600" dirty="0">
                <a:latin typeface="Arial" panose="020B0604020202020204" pitchFamily="34" charset="0"/>
                <a:cs typeface="Arial" panose="020B0604020202020204" pitchFamily="34" charset="0"/>
              </a:rPr>
              <a:t> grlića materice, a sve ovo se može sprečiti vakcinacijom.</a:t>
            </a:r>
          </a:p>
          <a:p>
            <a:r>
              <a:rPr lang="sr-Latn-RS" sz="2600" dirty="0">
                <a:latin typeface="Arial" panose="020B0604020202020204" pitchFamily="34" charset="0"/>
                <a:cs typeface="Arial" panose="020B0604020202020204" pitchFamily="34" charset="0"/>
              </a:rPr>
              <a:t>Ovaj </a:t>
            </a:r>
            <a:r>
              <a:rPr lang="sr-Latn-RS" sz="2600" dirty="0" err="1">
                <a:latin typeface="Arial" panose="020B0604020202020204" pitchFamily="34" charset="0"/>
                <a:cs typeface="Arial" panose="020B0604020202020204" pitchFamily="34" charset="0"/>
              </a:rPr>
              <a:t>karcinom</a:t>
            </a:r>
            <a:r>
              <a:rPr lang="sr-Latn-RS" sz="2600" dirty="0">
                <a:latin typeface="Arial" panose="020B0604020202020204" pitchFamily="34" charset="0"/>
                <a:cs typeface="Arial" panose="020B0604020202020204" pitchFamily="34" charset="0"/>
              </a:rPr>
              <a:t> kod žena je na drugom mestu po učestalosti, odmah iz </a:t>
            </a:r>
            <a:r>
              <a:rPr lang="sr-Latn-RS" sz="2600" dirty="0" err="1">
                <a:latin typeface="Arial" panose="020B0604020202020204" pitchFamily="34" charset="0"/>
                <a:cs typeface="Arial" panose="020B0604020202020204" pitchFamily="34" charset="0"/>
              </a:rPr>
              <a:t>karcinoma</a:t>
            </a:r>
            <a:r>
              <a:rPr lang="sr-Latn-RS" sz="2600" dirty="0">
                <a:latin typeface="Arial" panose="020B0604020202020204" pitchFamily="34" charset="0"/>
                <a:cs typeface="Arial" panose="020B0604020202020204" pitchFamily="34" charset="0"/>
              </a:rPr>
              <a:t> dojke.</a:t>
            </a:r>
          </a:p>
        </p:txBody>
      </p:sp>
      <p:pic>
        <p:nvPicPr>
          <p:cNvPr id="6" name="Picture 5"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634133" y="5222847"/>
            <a:ext cx="1557867" cy="153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604073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idx="4294967295"/>
          </p:nvPr>
        </p:nvSpPr>
        <p:spPr>
          <a:xfrm>
            <a:off x="525990" y="182880"/>
            <a:ext cx="9953625" cy="1287463"/>
          </a:xfrm>
        </p:spPr>
        <p:txBody>
          <a:bodyPr>
            <a:noAutofit/>
          </a:bodyPr>
          <a:lstStyle/>
          <a:p>
            <a:pPr>
              <a:defRPr/>
            </a:pPr>
            <a:br>
              <a:rPr lang="sr-Latn-RS" sz="4000" b="1" dirty="0">
                <a:solidFill>
                  <a:srgbClr val="217DC9"/>
                </a:solidFill>
                <a:effectLst>
                  <a:outerShdw blurRad="38100" dist="38100" dir="2700000" algn="tl">
                    <a:srgbClr val="C0C0C0"/>
                  </a:outerShdw>
                </a:effectLst>
                <a:latin typeface="Arial" panose="020B0604020202020204" pitchFamily="34" charset="0"/>
                <a:cs typeface="Arial" panose="020B0604020202020204" pitchFamily="34" charset="0"/>
              </a:rPr>
            </a:br>
            <a:r>
              <a:rPr lang="pt-BR" sz="40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Da li se preporučuje testiranje na HPV pre vakcinacije?</a:t>
            </a:r>
            <a:endParaRPr lang="en-US" sz="40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5" name="Rectangle 3"/>
          <p:cNvSpPr txBox="1">
            <a:spLocks/>
          </p:cNvSpPr>
          <p:nvPr/>
        </p:nvSpPr>
        <p:spPr>
          <a:xfrm>
            <a:off x="525990" y="2349909"/>
            <a:ext cx="10790939" cy="3942735"/>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sr-Latn-RS" sz="4800" b="1" dirty="0">
                <a:solidFill>
                  <a:srgbClr val="FF0000"/>
                </a:solidFill>
                <a:latin typeface="Arial" panose="020B0604020202020204" pitchFamily="34" charset="0"/>
                <a:cs typeface="Arial" panose="020B0604020202020204" pitchFamily="34" charset="0"/>
              </a:rPr>
              <a:t>                          NE!</a:t>
            </a:r>
          </a:p>
          <a:p>
            <a:pPr lvl="0"/>
            <a:r>
              <a:rPr lang="sr-Latn-RS" sz="2600" dirty="0">
                <a:latin typeface="Arial" panose="020B0604020202020204" pitchFamily="34" charset="0"/>
                <a:cs typeface="Arial" panose="020B0604020202020204" pitchFamily="34" charset="0"/>
              </a:rPr>
              <a:t>Devojčice/žene ne moraju da rade PCR HPV test ili Papa test da bi saznale da li su negativne na neki/neke HPV viruse sadržane u vakcini pre vakcinacije. </a:t>
            </a:r>
          </a:p>
          <a:p>
            <a:pPr lvl="0"/>
            <a:r>
              <a:rPr lang="sr-Latn-RS" sz="2600" dirty="0">
                <a:latin typeface="Arial" panose="020B0604020202020204" pitchFamily="34" charset="0"/>
                <a:cs typeface="Arial" panose="020B0604020202020204" pitchFamily="34" charset="0"/>
              </a:rPr>
              <a:t>Dakle, potrebna je vakcinacija oba pola, bez ikakvog prethodnog testiranja u uzrastu kada se preporučuje davanje HPV vakcine.</a:t>
            </a:r>
            <a:endParaRPr lang="ru-RU" sz="2600" dirty="0">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marL="0" lvl="0" indent="0">
              <a:buNone/>
            </a:pPr>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dirty="0"/>
          </a:p>
          <a:p>
            <a:pPr lvl="0"/>
            <a:endParaRPr lang="sr-Latn-RS" dirty="0"/>
          </a:p>
          <a:p>
            <a:pPr marL="0" indent="0">
              <a:buNone/>
            </a:pPr>
            <a:endParaRPr lang="sr-Latn-RS" dirty="0"/>
          </a:p>
        </p:txBody>
      </p:sp>
      <p:pic>
        <p:nvPicPr>
          <p:cNvPr id="6" name="Picture 5"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634133" y="5222847"/>
            <a:ext cx="1557867" cy="153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708359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idx="4294967295"/>
          </p:nvPr>
        </p:nvSpPr>
        <p:spPr>
          <a:xfrm>
            <a:off x="525990" y="182880"/>
            <a:ext cx="9953625" cy="1287463"/>
          </a:xfrm>
        </p:spPr>
        <p:txBody>
          <a:bodyPr>
            <a:noAutofit/>
          </a:bodyPr>
          <a:lstStyle/>
          <a:p>
            <a:pPr>
              <a:defRPr/>
            </a:pPr>
            <a:r>
              <a:rPr lang="it-IT" sz="40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Da li vakcina zaista štiti protiv HPV?</a:t>
            </a:r>
            <a:endParaRPr lang="en-US" sz="40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5" name="Rectangle 3"/>
          <p:cNvSpPr txBox="1">
            <a:spLocks/>
          </p:cNvSpPr>
          <p:nvPr/>
        </p:nvSpPr>
        <p:spPr>
          <a:xfrm>
            <a:off x="525990" y="1838959"/>
            <a:ext cx="10373783" cy="3775259"/>
          </a:xfrm>
          <a:prstGeom prst="rect">
            <a:avLst/>
          </a:prstGeom>
          <a:solidFill>
            <a:schemeClr val="bg1"/>
          </a:solid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sr-Latn-RS" sz="6400" b="1" dirty="0">
                <a:solidFill>
                  <a:srgbClr val="FF0000"/>
                </a:solidFill>
                <a:latin typeface="Arial" panose="020B0604020202020204" pitchFamily="34" charset="0"/>
                <a:cs typeface="Arial" panose="020B0604020202020204" pitchFamily="34" charset="0"/>
              </a:rPr>
              <a:t>                       DA!</a:t>
            </a:r>
          </a:p>
          <a:p>
            <a:pPr marL="0" lvl="0" indent="0">
              <a:buNone/>
            </a:pPr>
            <a:endParaRPr lang="sr-Latn-RS" sz="3800" dirty="0">
              <a:latin typeface="Arial" panose="020B0604020202020204" pitchFamily="34" charset="0"/>
              <a:cs typeface="Arial" panose="020B0604020202020204" pitchFamily="34" charset="0"/>
            </a:endParaRPr>
          </a:p>
          <a:p>
            <a:pPr lvl="0">
              <a:lnSpc>
                <a:spcPct val="120000"/>
              </a:lnSpc>
              <a:spcBef>
                <a:spcPts val="0"/>
              </a:spcBef>
            </a:pPr>
            <a:r>
              <a:rPr lang="sr-Latn-RS" sz="3800" dirty="0">
                <a:latin typeface="Arial" panose="020B0604020202020204" pitchFamily="34" charset="0"/>
                <a:cs typeface="Arial" panose="020B0604020202020204" pitchFamily="34" charset="0"/>
              </a:rPr>
              <a:t>Sve odobrene vakcine (dvovalentna, četvorovalentna, </a:t>
            </a:r>
            <a:r>
              <a:rPr lang="sr-Latn-RS" sz="3800" dirty="0" err="1">
                <a:latin typeface="Arial" panose="020B0604020202020204" pitchFamily="34" charset="0"/>
                <a:cs typeface="Arial" panose="020B0604020202020204" pitchFamily="34" charset="0"/>
              </a:rPr>
              <a:t>devetovalentna</a:t>
            </a:r>
            <a:r>
              <a:rPr lang="sr-Latn-RS" sz="3800" dirty="0">
                <a:latin typeface="Arial" panose="020B0604020202020204" pitchFamily="34" charset="0"/>
                <a:cs typeface="Arial" panose="020B0604020202020204" pitchFamily="34" charset="0"/>
              </a:rPr>
              <a:t>) su visoko efektivne u prevenciji zaražavanja tipovima HPV-a sadržanih u vakcini.</a:t>
            </a:r>
          </a:p>
          <a:p>
            <a:pPr lvl="0">
              <a:lnSpc>
                <a:spcPct val="120000"/>
              </a:lnSpc>
              <a:spcBef>
                <a:spcPts val="0"/>
              </a:spcBef>
            </a:pPr>
            <a:r>
              <a:rPr lang="sr-Latn-RS" sz="3800" dirty="0">
                <a:latin typeface="Arial" panose="020B0604020202020204" pitchFamily="34" charset="0"/>
                <a:cs typeface="Arial" panose="020B0604020202020204" pitchFamily="34" charset="0"/>
              </a:rPr>
              <a:t>Rezultati dostupnih studija su pokazali da sve tri vakcine skoro 100% sprečavaju </a:t>
            </a:r>
            <a:r>
              <a:rPr lang="sr-Latn-RS" sz="3800" dirty="0" err="1">
                <a:latin typeface="Arial" panose="020B0604020202020204" pitchFamily="34" charset="0"/>
                <a:cs typeface="Arial" panose="020B0604020202020204" pitchFamily="34" charset="0"/>
              </a:rPr>
              <a:t>prekancerozne</a:t>
            </a:r>
            <a:r>
              <a:rPr lang="sr-Latn-RS" sz="3800" dirty="0">
                <a:latin typeface="Arial" panose="020B0604020202020204" pitchFamily="34" charset="0"/>
                <a:cs typeface="Arial" panose="020B0604020202020204" pitchFamily="34" charset="0"/>
              </a:rPr>
              <a:t> promene na ćelijama grlića materice i to sigurno više od 10-15 godina nakon vakcinacije.</a:t>
            </a:r>
            <a:endParaRPr lang="sr-Latn-RS" dirty="0"/>
          </a:p>
        </p:txBody>
      </p:sp>
      <p:pic>
        <p:nvPicPr>
          <p:cNvPr id="6" name="Picture 5"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634133" y="5222847"/>
            <a:ext cx="1557867" cy="153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547531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idx="4294967295"/>
          </p:nvPr>
        </p:nvSpPr>
        <p:spPr>
          <a:xfrm>
            <a:off x="525990" y="182880"/>
            <a:ext cx="10869597" cy="1287463"/>
          </a:xfrm>
        </p:spPr>
        <p:txBody>
          <a:bodyPr>
            <a:noAutofit/>
          </a:bodyPr>
          <a:lstStyle/>
          <a:p>
            <a:pPr>
              <a:defRPr/>
            </a:pPr>
            <a:r>
              <a:rPr lang="sr-Latn-RS" sz="34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Zašto se u nekim državama protiv HPV vakcinišu samo devojčice, a u drugim oba pola?</a:t>
            </a:r>
            <a:endParaRPr lang="en-US" sz="34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5" name="Rectangle 3"/>
          <p:cNvSpPr txBox="1">
            <a:spLocks/>
          </p:cNvSpPr>
          <p:nvPr/>
        </p:nvSpPr>
        <p:spPr>
          <a:xfrm>
            <a:off x="525990" y="1838960"/>
            <a:ext cx="10373783" cy="4316034"/>
          </a:xfrm>
          <a:prstGeom prst="rect">
            <a:avLst/>
          </a:prstGeom>
          <a:solidFill>
            <a:schemeClr val="bg1"/>
          </a:solid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20000"/>
              </a:lnSpc>
              <a:spcBef>
                <a:spcPts val="0"/>
              </a:spcBef>
            </a:pPr>
            <a:r>
              <a:rPr lang="sr-Latn-RS" sz="3800" dirty="0">
                <a:latin typeface="Arial" panose="020B0604020202020204" pitchFamily="34" charset="0"/>
                <a:cs typeface="Arial" panose="020B0604020202020204" pitchFamily="34" charset="0"/>
              </a:rPr>
              <a:t>Primarni cilj vakcinacije protiv HPV-a je </a:t>
            </a:r>
            <a:r>
              <a:rPr lang="sr-Latn-RS" sz="3800" dirty="0">
                <a:solidFill>
                  <a:srgbClr val="FF0000"/>
                </a:solidFill>
                <a:latin typeface="Arial" panose="020B0604020202020204" pitchFamily="34" charset="0"/>
                <a:cs typeface="Arial" panose="020B0604020202020204" pitchFamily="34" charset="0"/>
              </a:rPr>
              <a:t>prevencija raka grlića materice</a:t>
            </a:r>
            <a:r>
              <a:rPr lang="sr-Latn-RS" sz="3800" dirty="0">
                <a:latin typeface="Arial" panose="020B0604020202020204" pitchFamily="34" charset="0"/>
                <a:cs typeface="Arial" panose="020B0604020202020204" pitchFamily="34" charset="0"/>
              </a:rPr>
              <a:t>. </a:t>
            </a:r>
          </a:p>
          <a:p>
            <a:pPr lvl="0">
              <a:lnSpc>
                <a:spcPct val="120000"/>
              </a:lnSpc>
              <a:spcBef>
                <a:spcPts val="0"/>
              </a:spcBef>
            </a:pPr>
            <a:r>
              <a:rPr lang="sr-Latn-RS" sz="3800" dirty="0">
                <a:latin typeface="Arial" panose="020B0604020202020204" pitchFamily="34" charset="0"/>
                <a:cs typeface="Arial" panose="020B0604020202020204" pitchFamily="34" charset="0"/>
              </a:rPr>
              <a:t>Svetska zdravstvena organizacija je stava da ulaganje napora u visoke obuhvate imunizacijom među devojčicama (uzrast 9–14 godina) predstavlja najefikasnije korišćenje resursa u borbi protiv raka grlića materice.</a:t>
            </a:r>
          </a:p>
          <a:p>
            <a:pPr lvl="0">
              <a:lnSpc>
                <a:spcPct val="120000"/>
              </a:lnSpc>
              <a:spcBef>
                <a:spcPts val="0"/>
              </a:spcBef>
            </a:pPr>
            <a:r>
              <a:rPr lang="sr-Latn-RS" sz="3800" dirty="0">
                <a:latin typeface="Arial" panose="020B0604020202020204" pitchFamily="34" charset="0"/>
                <a:cs typeface="Arial" panose="020B0604020202020204" pitchFamily="34" charset="0"/>
              </a:rPr>
              <a:t>Zemlje koje imaju finansijske mogućnosti za širok program imunizacije protiv HPV-a, sprovode i vakcinaciju dečaka, kao glavne prenosioce HPV infekcije i kao populaciju koju treba </a:t>
            </a:r>
          </a:p>
          <a:p>
            <a:pPr marL="0" lvl="0" indent="0">
              <a:lnSpc>
                <a:spcPct val="120000"/>
              </a:lnSpc>
              <a:spcBef>
                <a:spcPts val="0"/>
              </a:spcBef>
              <a:buNone/>
            </a:pPr>
            <a:r>
              <a:rPr lang="sr-Latn-RS" sz="3800" dirty="0">
                <a:latin typeface="Arial" panose="020B0604020202020204" pitchFamily="34" charset="0"/>
                <a:cs typeface="Arial" panose="020B0604020202020204" pitchFamily="34" charset="0"/>
              </a:rPr>
              <a:t>  zaštiti od </a:t>
            </a:r>
            <a:r>
              <a:rPr lang="sr-Latn-RS" sz="3800" dirty="0" err="1">
                <a:latin typeface="Arial" panose="020B0604020202020204" pitchFamily="34" charset="0"/>
                <a:cs typeface="Arial" panose="020B0604020202020204" pitchFamily="34" charset="0"/>
              </a:rPr>
              <a:t>karcinoma</a:t>
            </a:r>
            <a:r>
              <a:rPr lang="sr-Latn-RS" sz="3800" dirty="0">
                <a:latin typeface="Arial" panose="020B0604020202020204" pitchFamily="34" charset="0"/>
                <a:cs typeface="Arial" panose="020B0604020202020204" pitchFamily="34" charset="0"/>
              </a:rPr>
              <a:t> drugih lokalizacija.</a:t>
            </a:r>
            <a:endParaRPr lang="ru-RU" sz="3800" dirty="0">
              <a:latin typeface="Arial" panose="020B0604020202020204" pitchFamily="34" charset="0"/>
              <a:cs typeface="Arial" panose="020B0604020202020204" pitchFamily="34" charset="0"/>
            </a:endParaRPr>
          </a:p>
          <a:p>
            <a:pPr lvl="0"/>
            <a:endParaRPr lang="ru-RU" sz="38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marL="0" lvl="0" indent="0">
              <a:buNone/>
            </a:pPr>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dirty="0"/>
          </a:p>
          <a:p>
            <a:pPr lvl="0"/>
            <a:endParaRPr lang="sr-Latn-RS" dirty="0"/>
          </a:p>
          <a:p>
            <a:pPr marL="0" indent="0">
              <a:buNone/>
            </a:pPr>
            <a:endParaRPr lang="sr-Latn-RS" dirty="0"/>
          </a:p>
        </p:txBody>
      </p:sp>
      <p:pic>
        <p:nvPicPr>
          <p:cNvPr id="6" name="Picture 5"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009239" y="5230761"/>
            <a:ext cx="1995949" cy="153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527702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idx="4294967295"/>
          </p:nvPr>
        </p:nvSpPr>
        <p:spPr>
          <a:xfrm>
            <a:off x="525990" y="182880"/>
            <a:ext cx="10800771" cy="1287463"/>
          </a:xfrm>
        </p:spPr>
        <p:txBody>
          <a:bodyPr>
            <a:noAutofit/>
          </a:bodyPr>
          <a:lstStyle/>
          <a:p>
            <a:pPr>
              <a:defRPr/>
            </a:pPr>
            <a:br>
              <a:rPr lang="sr-Latn-RS" sz="3100" b="1" dirty="0">
                <a:solidFill>
                  <a:srgbClr val="217DC9"/>
                </a:solidFill>
                <a:effectLst>
                  <a:outerShdw blurRad="38100" dist="38100" dir="2700000" algn="tl">
                    <a:srgbClr val="C0C0C0"/>
                  </a:outerShdw>
                </a:effectLst>
                <a:latin typeface="Arial" panose="020B0604020202020204" pitchFamily="34" charset="0"/>
                <a:cs typeface="Arial" panose="020B0604020202020204" pitchFamily="34" charset="0"/>
              </a:rPr>
            </a:br>
            <a:r>
              <a:rPr lang="sr-Latn-RS" sz="34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Ako je dete uzrasta tek 9 godina, dakle seksualno neaktivno, zašto se u ovom uzrastu vakciniše protiv bolesti koja se prenosi polnim putem?</a:t>
            </a:r>
            <a:endParaRPr lang="en-US" sz="34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5" name="Rectangle 3"/>
          <p:cNvSpPr txBox="1">
            <a:spLocks/>
          </p:cNvSpPr>
          <p:nvPr/>
        </p:nvSpPr>
        <p:spPr>
          <a:xfrm>
            <a:off x="474643" y="1908113"/>
            <a:ext cx="10439163" cy="4433693"/>
          </a:xfrm>
          <a:prstGeom prst="rect">
            <a:avLst/>
          </a:prstGeom>
          <a:solidFill>
            <a:schemeClr val="bg1"/>
          </a:solid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0100" lvl="0" indent="-571500">
              <a:lnSpc>
                <a:spcPct val="120000"/>
              </a:lnSpc>
              <a:spcBef>
                <a:spcPts val="0"/>
              </a:spcBef>
            </a:pPr>
            <a:r>
              <a:rPr lang="sr-Latn-RS" sz="3800" dirty="0">
                <a:latin typeface="Arial" panose="020B0604020202020204" pitchFamily="34" charset="0"/>
                <a:cs typeface="Arial" panose="020B0604020202020204" pitchFamily="34" charset="0"/>
              </a:rPr>
              <a:t>Deca koja su vakcinisana pre stupanja u seksualne odnose, imaju jači imuni odgovor na vakcinu od onih koji su vakcinisani kasnije ili onih koji su vakcinisani nakon izloženosti HPV-u. </a:t>
            </a:r>
          </a:p>
          <a:p>
            <a:pPr marL="800100" lvl="0" indent="-571500">
              <a:lnSpc>
                <a:spcPct val="120000"/>
              </a:lnSpc>
              <a:spcBef>
                <a:spcPts val="0"/>
              </a:spcBef>
            </a:pPr>
            <a:r>
              <a:rPr lang="sr-Latn-RS" sz="3800" dirty="0">
                <a:latin typeface="Arial" panose="020B0604020202020204" pitchFamily="34" charset="0"/>
                <a:cs typeface="Arial" panose="020B0604020202020204" pitchFamily="34" charset="0"/>
              </a:rPr>
              <a:t>Dokazano je da se najjači imuni odgovori detektuju kod devojčica uzrasta 9-14 godina, pre stupanja u seksualne odnose. </a:t>
            </a:r>
          </a:p>
          <a:p>
            <a:pPr marL="800100" lvl="0" indent="-571500">
              <a:lnSpc>
                <a:spcPct val="120000"/>
              </a:lnSpc>
              <a:spcBef>
                <a:spcPts val="0"/>
              </a:spcBef>
            </a:pPr>
            <a:r>
              <a:rPr lang="sr-Latn-RS" sz="3800" dirty="0">
                <a:latin typeface="Arial" panose="020B0604020202020204" pitchFamily="34" charset="0"/>
                <a:cs typeface="Arial" panose="020B0604020202020204" pitchFamily="34" charset="0"/>
              </a:rPr>
              <a:t>I inače, kod primene bilo koje vakcine nam je cilj da postignemo što bržu, što bolju i što dužu zaštitu vakcinisane osobe.</a:t>
            </a:r>
            <a:endParaRPr lang="ru-RU" sz="3800" dirty="0">
              <a:latin typeface="Arial" panose="020B0604020202020204" pitchFamily="34" charset="0"/>
              <a:cs typeface="Arial" panose="020B0604020202020204" pitchFamily="34" charset="0"/>
            </a:endParaRPr>
          </a:p>
          <a:p>
            <a:pPr lvl="0"/>
            <a:endParaRPr lang="ru-RU" sz="3800" b="1" dirty="0">
              <a:solidFill>
                <a:srgbClr val="0070C0"/>
              </a:solidFill>
              <a:latin typeface="Arial" panose="020B0604020202020204" pitchFamily="34" charset="0"/>
              <a:cs typeface="Arial" panose="020B0604020202020204" pitchFamily="34" charset="0"/>
            </a:endParaRPr>
          </a:p>
          <a:p>
            <a:pPr lvl="0"/>
            <a:endParaRPr lang="ru-RU" sz="38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marL="0" lvl="0" indent="0">
              <a:buNone/>
            </a:pPr>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dirty="0"/>
          </a:p>
          <a:p>
            <a:pPr lvl="0"/>
            <a:endParaRPr lang="sr-Latn-RS" dirty="0"/>
          </a:p>
          <a:p>
            <a:pPr marL="0" indent="0">
              <a:buNone/>
            </a:pPr>
            <a:endParaRPr lang="sr-Latn-RS" dirty="0"/>
          </a:p>
        </p:txBody>
      </p:sp>
      <p:pic>
        <p:nvPicPr>
          <p:cNvPr id="6" name="Picture 5"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634133" y="5222847"/>
            <a:ext cx="1557867" cy="153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759473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idx="4294967295"/>
          </p:nvPr>
        </p:nvSpPr>
        <p:spPr>
          <a:xfrm>
            <a:off x="525990" y="182880"/>
            <a:ext cx="9953625" cy="1287463"/>
          </a:xfrm>
        </p:spPr>
        <p:txBody>
          <a:bodyPr>
            <a:noAutofit/>
          </a:bodyPr>
          <a:lstStyle/>
          <a:p>
            <a:pPr>
              <a:defRPr/>
            </a:pPr>
            <a:r>
              <a:rPr lang="sr-Latn-RS" sz="3400" b="1" dirty="0">
                <a:solidFill>
                  <a:srgbClr val="217DC9"/>
                </a:solidFill>
                <a:effectLst>
                  <a:outerShdw blurRad="38100" dist="38100" dir="2700000" algn="tl">
                    <a:srgbClr val="C0C0C0"/>
                  </a:outerShdw>
                </a:effectLst>
                <a:latin typeface="Arial" panose="020B0604020202020204" pitchFamily="34" charset="0"/>
                <a:cs typeface="Arial" panose="020B0604020202020204" pitchFamily="34" charset="0"/>
              </a:rPr>
              <a:t> </a:t>
            </a:r>
          </a:p>
        </p:txBody>
      </p:sp>
      <p:sp>
        <p:nvSpPr>
          <p:cNvPr id="5" name="Rectangle 3"/>
          <p:cNvSpPr txBox="1">
            <a:spLocks/>
          </p:cNvSpPr>
          <p:nvPr/>
        </p:nvSpPr>
        <p:spPr>
          <a:xfrm>
            <a:off x="525990" y="521110"/>
            <a:ext cx="10373783" cy="5368413"/>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sr-Latn-RS" sz="2600" b="1" dirty="0">
              <a:solidFill>
                <a:srgbClr val="0070C0"/>
              </a:solidFill>
              <a:latin typeface="Arial" panose="020B0604020202020204" pitchFamily="34" charset="0"/>
              <a:cs typeface="Arial" panose="020B0604020202020204" pitchFamily="34" charset="0"/>
            </a:endParaRPr>
          </a:p>
          <a:p>
            <a:pPr lvl="0"/>
            <a:r>
              <a:rPr lang="sr-Latn-RS" sz="2600" dirty="0">
                <a:latin typeface="Arial" panose="020B0604020202020204" pitchFamily="34" charset="0"/>
                <a:cs typeface="Arial" panose="020B0604020202020204" pitchFamily="34" charset="0"/>
              </a:rPr>
              <a:t>Kada je HPV vakcina razvijena, daleke 2006. godine, nije bilo poznato trajanje njene zaštite pa je zbog želje da se zaštita stekne neposredno pre stupanja u seksualne odnose, predložen najniži uzrast od 9 godina, a računalo se da će vakcinisane devojčice biti zaštićene bar u periodu do 25. godine života.</a:t>
            </a:r>
          </a:p>
          <a:p>
            <a:pPr lvl="0"/>
            <a:r>
              <a:rPr lang="sr-Latn-RS" sz="2600" dirty="0">
                <a:latin typeface="Arial" panose="020B0604020202020204" pitchFamily="34" charset="0"/>
                <a:cs typeface="Arial" panose="020B0604020202020204" pitchFamily="34" charset="0"/>
              </a:rPr>
              <a:t>Međutim, podaci iz praćenja vakcinisanih (nivoi antitela, efektivnost u sprečavanju </a:t>
            </a:r>
            <a:r>
              <a:rPr lang="sr-Latn-RS" sz="2600" dirty="0" err="1">
                <a:latin typeface="Arial" panose="020B0604020202020204" pitchFamily="34" charset="0"/>
                <a:cs typeface="Arial" panose="020B0604020202020204" pitchFamily="34" charset="0"/>
              </a:rPr>
              <a:t>karcinoma</a:t>
            </a:r>
            <a:r>
              <a:rPr lang="sr-Latn-RS" sz="2600" dirty="0">
                <a:latin typeface="Arial" panose="020B0604020202020204" pitchFamily="34" charset="0"/>
                <a:cs typeface="Arial" panose="020B0604020202020204" pitchFamily="34" charset="0"/>
              </a:rPr>
              <a:t>) pokazuju da zaštita ovom vakcinom ne opada ni kod prvih vakcinisanih generacija, još od 2006.</a:t>
            </a:r>
          </a:p>
          <a:p>
            <a:pPr lvl="0"/>
            <a:r>
              <a:rPr lang="sr-Latn-RS" sz="2600" dirty="0">
                <a:latin typeface="Arial" panose="020B0604020202020204" pitchFamily="34" charset="0"/>
                <a:cs typeface="Arial" panose="020B0604020202020204" pitchFamily="34" charset="0"/>
              </a:rPr>
              <a:t>Iz ovih razloga postoje neke indicije da će se vakcina uvrstiti u kalendare imunizacije za niže uzraste dece.</a:t>
            </a:r>
            <a:endParaRPr lang="ru-RU" sz="2600" dirty="0">
              <a:latin typeface="Arial" panose="020B0604020202020204" pitchFamily="34" charset="0"/>
              <a:cs typeface="Arial" panose="020B0604020202020204" pitchFamily="34" charset="0"/>
            </a:endParaRPr>
          </a:p>
          <a:p>
            <a:pPr lvl="0"/>
            <a:endParaRPr lang="ru-RU" sz="2600" b="1" dirty="0">
              <a:solidFill>
                <a:srgbClr val="0070C0"/>
              </a:solidFill>
              <a:latin typeface="Arial" panose="020B0604020202020204" pitchFamily="34" charset="0"/>
              <a:cs typeface="Arial" panose="020B0604020202020204" pitchFamily="34" charset="0"/>
            </a:endParaRPr>
          </a:p>
          <a:p>
            <a:pPr lvl="0"/>
            <a:endParaRPr lang="ru-RU" sz="2600" b="1" dirty="0">
              <a:solidFill>
                <a:srgbClr val="0070C0"/>
              </a:solidFill>
              <a:latin typeface="Arial" panose="020B0604020202020204" pitchFamily="34" charset="0"/>
              <a:cs typeface="Arial" panose="020B0604020202020204" pitchFamily="34" charset="0"/>
            </a:endParaRPr>
          </a:p>
          <a:p>
            <a:pPr lvl="0"/>
            <a:endParaRPr lang="ru-RU" sz="2600" b="1" dirty="0">
              <a:solidFill>
                <a:srgbClr val="0070C0"/>
              </a:solidFill>
              <a:latin typeface="Arial" panose="020B0604020202020204" pitchFamily="34" charset="0"/>
              <a:cs typeface="Arial" panose="020B0604020202020204" pitchFamily="34" charset="0"/>
            </a:endParaRPr>
          </a:p>
          <a:p>
            <a:pPr lvl="0"/>
            <a:endParaRPr lang="ru-RU" sz="2600" b="1" dirty="0">
              <a:solidFill>
                <a:srgbClr val="0070C0"/>
              </a:solidFill>
              <a:latin typeface="Arial" panose="020B0604020202020204" pitchFamily="34" charset="0"/>
              <a:cs typeface="Arial" panose="020B0604020202020204" pitchFamily="34" charset="0"/>
            </a:endParaRPr>
          </a:p>
          <a:p>
            <a:pPr lvl="0"/>
            <a:endParaRPr lang="ru-RU" sz="2600" b="1" dirty="0">
              <a:solidFill>
                <a:srgbClr val="0070C0"/>
              </a:solidFill>
              <a:latin typeface="Arial" panose="020B0604020202020204" pitchFamily="34" charset="0"/>
              <a:cs typeface="Arial" panose="020B0604020202020204" pitchFamily="34" charset="0"/>
            </a:endParaRPr>
          </a:p>
          <a:p>
            <a:pPr marL="0" lvl="0" indent="0">
              <a:buNone/>
            </a:pPr>
            <a:endParaRPr lang="ru-RU" sz="2600" b="1" dirty="0">
              <a:solidFill>
                <a:srgbClr val="0070C0"/>
              </a:solidFill>
              <a:latin typeface="Arial" panose="020B0604020202020204" pitchFamily="34" charset="0"/>
              <a:cs typeface="Arial" panose="020B0604020202020204" pitchFamily="34" charset="0"/>
            </a:endParaRPr>
          </a:p>
          <a:p>
            <a:pPr lvl="0"/>
            <a:endParaRPr lang="ru-RU" sz="2600" b="1" dirty="0">
              <a:solidFill>
                <a:srgbClr val="0070C0"/>
              </a:solidFill>
              <a:latin typeface="Arial" panose="020B0604020202020204" pitchFamily="34" charset="0"/>
              <a:cs typeface="Arial" panose="020B0604020202020204" pitchFamily="34" charset="0"/>
            </a:endParaRPr>
          </a:p>
          <a:p>
            <a:pPr lvl="0"/>
            <a:endParaRPr lang="ru-RU" sz="2600" b="1" dirty="0">
              <a:solidFill>
                <a:srgbClr val="0070C0"/>
              </a:solidFill>
              <a:latin typeface="Arial" panose="020B0604020202020204" pitchFamily="34" charset="0"/>
              <a:cs typeface="Arial" panose="020B0604020202020204" pitchFamily="34" charset="0"/>
            </a:endParaRPr>
          </a:p>
          <a:p>
            <a:pPr lvl="0"/>
            <a:endParaRPr lang="ru-RU" sz="2600" b="1" dirty="0">
              <a:solidFill>
                <a:srgbClr val="0070C0"/>
              </a:solidFill>
              <a:latin typeface="Arial" panose="020B0604020202020204" pitchFamily="34" charset="0"/>
              <a:cs typeface="Arial" panose="020B0604020202020204" pitchFamily="34" charset="0"/>
            </a:endParaRPr>
          </a:p>
          <a:p>
            <a:pPr lvl="0"/>
            <a:endParaRPr lang="ru-RU" sz="2600" b="1" dirty="0">
              <a:solidFill>
                <a:srgbClr val="0070C0"/>
              </a:solidFill>
              <a:latin typeface="Arial" panose="020B0604020202020204" pitchFamily="34" charset="0"/>
              <a:cs typeface="Arial" panose="020B0604020202020204" pitchFamily="34" charset="0"/>
            </a:endParaRPr>
          </a:p>
          <a:p>
            <a:pPr lvl="0"/>
            <a:endParaRPr lang="ru-RU" sz="2600" b="1" dirty="0">
              <a:solidFill>
                <a:srgbClr val="0070C0"/>
              </a:solidFill>
              <a:latin typeface="Arial" panose="020B0604020202020204" pitchFamily="34" charset="0"/>
              <a:cs typeface="Arial" panose="020B0604020202020204" pitchFamily="34" charset="0"/>
            </a:endParaRPr>
          </a:p>
          <a:p>
            <a:pPr lvl="0"/>
            <a:endParaRPr lang="ru-RU" sz="2600" dirty="0"/>
          </a:p>
          <a:p>
            <a:pPr lvl="0"/>
            <a:endParaRPr lang="sr-Latn-RS" sz="2600" dirty="0"/>
          </a:p>
          <a:p>
            <a:pPr marL="0" indent="0">
              <a:buNone/>
            </a:pPr>
            <a:endParaRPr lang="sr-Latn-RS" sz="2600" dirty="0"/>
          </a:p>
        </p:txBody>
      </p:sp>
      <p:pic>
        <p:nvPicPr>
          <p:cNvPr id="6" name="Picture 5"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634133" y="5222847"/>
            <a:ext cx="1557867" cy="153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505081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idx="4294967295"/>
          </p:nvPr>
        </p:nvSpPr>
        <p:spPr>
          <a:xfrm>
            <a:off x="525990" y="182880"/>
            <a:ext cx="9953625" cy="1287463"/>
          </a:xfrm>
        </p:spPr>
        <p:txBody>
          <a:bodyPr>
            <a:noAutofit/>
          </a:bodyPr>
          <a:lstStyle/>
          <a:p>
            <a:pPr>
              <a:defRPr/>
            </a:pPr>
            <a:br>
              <a:rPr lang="sr-Latn-RS" sz="3400" b="1" dirty="0">
                <a:solidFill>
                  <a:srgbClr val="217DC9"/>
                </a:solidFill>
                <a:effectLst>
                  <a:outerShdw blurRad="38100" dist="38100" dir="2700000" algn="tl">
                    <a:srgbClr val="C0C0C0"/>
                  </a:outerShdw>
                </a:effectLst>
                <a:latin typeface="Arial" panose="020B0604020202020204" pitchFamily="34" charset="0"/>
                <a:cs typeface="Arial" panose="020B0604020202020204" pitchFamily="34" charset="0"/>
              </a:rPr>
            </a:br>
            <a:r>
              <a:rPr lang="sr-Latn-RS" sz="34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Da li se davanjem HPV vakcine na neki način promoviše raniji početak seksualnih odnosa?</a:t>
            </a:r>
            <a:endParaRPr lang="en-US" sz="34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5" name="Rectangle 3"/>
          <p:cNvSpPr txBox="1">
            <a:spLocks/>
          </p:cNvSpPr>
          <p:nvPr/>
        </p:nvSpPr>
        <p:spPr>
          <a:xfrm>
            <a:off x="525990" y="2265680"/>
            <a:ext cx="10373783" cy="2428240"/>
          </a:xfrm>
          <a:prstGeom prst="rect">
            <a:avLst/>
          </a:prstGeom>
          <a:solidFill>
            <a:schemeClr val="bg1"/>
          </a:solid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sr-Latn-RS" sz="3800" b="1" dirty="0">
                <a:solidFill>
                  <a:srgbClr val="FF0000"/>
                </a:solidFill>
                <a:latin typeface="Arial" panose="020B0604020202020204" pitchFamily="34" charset="0"/>
                <a:cs typeface="Arial" panose="020B0604020202020204" pitchFamily="34" charset="0"/>
              </a:rPr>
              <a:t>Apsolutno NE!</a:t>
            </a:r>
          </a:p>
          <a:p>
            <a:pPr lvl="0"/>
            <a:r>
              <a:rPr lang="sr-Latn-RS" sz="3800" dirty="0">
                <a:latin typeface="Arial" panose="020B0604020202020204" pitchFamily="34" charset="0"/>
                <a:cs typeface="Arial" panose="020B0604020202020204" pitchFamily="34" charset="0"/>
              </a:rPr>
              <a:t>HPV vakcina štiti od razvoja ozbiljne i teške bolesti, a u tom cilju se preporučuje u uzrastu kada je najefikasnija, </a:t>
            </a:r>
            <a:r>
              <a:rPr lang="sr-Latn-RS" sz="3800" dirty="0" err="1">
                <a:latin typeface="Arial" panose="020B0604020202020204" pitchFamily="34" charset="0"/>
                <a:cs typeface="Arial" panose="020B0604020202020204" pitchFamily="34" charset="0"/>
              </a:rPr>
              <a:t>najimunogenija</a:t>
            </a:r>
            <a:r>
              <a:rPr lang="sr-Latn-RS" sz="3800" dirty="0">
                <a:latin typeface="Arial" panose="020B0604020202020204" pitchFamily="34" charset="0"/>
                <a:cs typeface="Arial" panose="020B0604020202020204" pitchFamily="34" charset="0"/>
              </a:rPr>
              <a:t> i ima najbolji mogući efekat za što duže održavanje postignute zaštite.</a:t>
            </a:r>
          </a:p>
          <a:p>
            <a:pPr lvl="0"/>
            <a:endParaRPr lang="ru-RU" sz="3800" b="1" dirty="0">
              <a:solidFill>
                <a:srgbClr val="0070C0"/>
              </a:solidFill>
              <a:latin typeface="Arial" panose="020B0604020202020204" pitchFamily="34" charset="0"/>
              <a:cs typeface="Arial" panose="020B0604020202020204" pitchFamily="34" charset="0"/>
            </a:endParaRPr>
          </a:p>
          <a:p>
            <a:pPr lvl="0"/>
            <a:endParaRPr lang="ru-RU" sz="3800" b="1" dirty="0">
              <a:solidFill>
                <a:srgbClr val="0070C0"/>
              </a:solidFill>
              <a:latin typeface="Arial" panose="020B0604020202020204" pitchFamily="34" charset="0"/>
              <a:cs typeface="Arial" panose="020B0604020202020204" pitchFamily="34" charset="0"/>
            </a:endParaRPr>
          </a:p>
          <a:p>
            <a:pPr lvl="0"/>
            <a:endParaRPr lang="ru-RU" sz="3800" b="1" dirty="0">
              <a:solidFill>
                <a:srgbClr val="0070C0"/>
              </a:solidFill>
              <a:latin typeface="Arial" panose="020B0604020202020204" pitchFamily="34" charset="0"/>
              <a:cs typeface="Arial" panose="020B0604020202020204" pitchFamily="34" charset="0"/>
            </a:endParaRPr>
          </a:p>
          <a:p>
            <a:pPr lvl="0"/>
            <a:endParaRPr lang="ru-RU" sz="3800" b="1" dirty="0">
              <a:solidFill>
                <a:srgbClr val="0070C0"/>
              </a:solidFill>
              <a:latin typeface="Arial" panose="020B0604020202020204" pitchFamily="34" charset="0"/>
              <a:cs typeface="Arial" panose="020B0604020202020204" pitchFamily="34" charset="0"/>
            </a:endParaRPr>
          </a:p>
          <a:p>
            <a:pPr lvl="0"/>
            <a:endParaRPr lang="ru-RU" sz="38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marL="0" lvl="0" indent="0">
              <a:buNone/>
            </a:pPr>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dirty="0"/>
          </a:p>
          <a:p>
            <a:pPr lvl="0"/>
            <a:endParaRPr lang="sr-Latn-RS" dirty="0"/>
          </a:p>
          <a:p>
            <a:pPr marL="0" indent="0">
              <a:buNone/>
            </a:pPr>
            <a:endParaRPr lang="sr-Latn-RS" dirty="0"/>
          </a:p>
        </p:txBody>
      </p:sp>
      <p:pic>
        <p:nvPicPr>
          <p:cNvPr id="6" name="Picture 5"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634133" y="5222847"/>
            <a:ext cx="1557867" cy="153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160820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idx="4294967295"/>
          </p:nvPr>
        </p:nvSpPr>
        <p:spPr>
          <a:xfrm>
            <a:off x="525990" y="182880"/>
            <a:ext cx="9953625" cy="1287463"/>
          </a:xfrm>
        </p:spPr>
        <p:txBody>
          <a:bodyPr>
            <a:noAutofit/>
          </a:bodyPr>
          <a:lstStyle/>
          <a:p>
            <a:pPr>
              <a:defRPr/>
            </a:pPr>
            <a:br>
              <a:rPr lang="sr-Latn-RS" sz="3400" b="1" dirty="0">
                <a:solidFill>
                  <a:srgbClr val="217DC9"/>
                </a:solidFill>
                <a:effectLst>
                  <a:outerShdw blurRad="38100" dist="38100" dir="2700000" algn="tl">
                    <a:srgbClr val="C0C0C0"/>
                  </a:outerShdw>
                </a:effectLst>
                <a:latin typeface="Arial" panose="020B0604020202020204" pitchFamily="34" charset="0"/>
                <a:cs typeface="Arial" panose="020B0604020202020204" pitchFamily="34" charset="0"/>
              </a:rPr>
            </a:br>
            <a:r>
              <a:rPr lang="sr-Latn-RS" sz="34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Da li postoji razlika u imunitetu koji se stekne vakcinacijom u odnosu na prirodnu infekciju HPV-om?</a:t>
            </a:r>
            <a:endParaRPr lang="en-US" sz="34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5" name="Rectangle 3"/>
          <p:cNvSpPr txBox="1">
            <a:spLocks/>
          </p:cNvSpPr>
          <p:nvPr/>
        </p:nvSpPr>
        <p:spPr>
          <a:xfrm>
            <a:off x="525990" y="1930400"/>
            <a:ext cx="10373783" cy="3789680"/>
          </a:xfrm>
          <a:prstGeom prst="rect">
            <a:avLst/>
          </a:prstGeom>
          <a:solidFill>
            <a:schemeClr val="bg1"/>
          </a:solidFill>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sr-Latn-RS" sz="3700" b="1" dirty="0">
                <a:solidFill>
                  <a:srgbClr val="FF0000"/>
                </a:solidFill>
                <a:latin typeface="Arial" panose="020B0604020202020204" pitchFamily="34" charset="0"/>
                <a:cs typeface="Arial" panose="020B0604020202020204" pitchFamily="34" charset="0"/>
              </a:rPr>
              <a:t>POSTOJI RAZLIKA!</a:t>
            </a:r>
          </a:p>
          <a:p>
            <a:pPr lvl="0"/>
            <a:r>
              <a:rPr lang="sr-Latn-RS" sz="3700" dirty="0">
                <a:latin typeface="Arial" panose="020B0604020202020204" pitchFamily="34" charset="0"/>
                <a:cs typeface="Arial" panose="020B0604020202020204" pitchFamily="34" charset="0"/>
              </a:rPr>
              <a:t>Nakon prirodne infekcije, samo 70-80% žena razvije </a:t>
            </a:r>
            <a:r>
              <a:rPr lang="sr-Latn-RS" sz="3700" dirty="0" err="1">
                <a:latin typeface="Arial" panose="020B0604020202020204" pitchFamily="34" charset="0"/>
                <a:cs typeface="Arial" panose="020B0604020202020204" pitchFamily="34" charset="0"/>
              </a:rPr>
              <a:t>detektabilna</a:t>
            </a:r>
            <a:r>
              <a:rPr lang="sr-Latn-RS" sz="3700" dirty="0">
                <a:latin typeface="Arial" panose="020B0604020202020204" pitchFamily="34" charset="0"/>
                <a:cs typeface="Arial" panose="020B0604020202020204" pitchFamily="34" charset="0"/>
              </a:rPr>
              <a:t> antitela na HPV, a stepen zaštite je nizak. </a:t>
            </a:r>
          </a:p>
          <a:p>
            <a:pPr lvl="0"/>
            <a:r>
              <a:rPr lang="sr-Latn-RS" sz="3700" dirty="0">
                <a:latin typeface="Arial" panose="020B0604020202020204" pitchFamily="34" charset="0"/>
                <a:cs typeface="Arial" panose="020B0604020202020204" pitchFamily="34" charset="0"/>
              </a:rPr>
              <a:t>Nakon vakcinacije, serološki odgovor je mnogo jači nego kod prirodne infekcije. </a:t>
            </a:r>
          </a:p>
          <a:p>
            <a:pPr lvl="0"/>
            <a:r>
              <a:rPr lang="sr-Latn-RS" sz="3700" dirty="0">
                <a:latin typeface="Arial" panose="020B0604020202020204" pitchFamily="34" charset="0"/>
                <a:cs typeface="Arial" panose="020B0604020202020204" pitchFamily="34" charset="0"/>
              </a:rPr>
              <a:t>Mehanizam zaštite vakcinacijom je verovatno posredovan tzv. </a:t>
            </a:r>
            <a:r>
              <a:rPr lang="sr-Latn-RS" sz="3700" dirty="0" err="1">
                <a:latin typeface="Arial" panose="020B0604020202020204" pitchFamily="34" charset="0"/>
                <a:cs typeface="Arial" panose="020B0604020202020204" pitchFamily="34" charset="0"/>
              </a:rPr>
              <a:t>poliklonskom</a:t>
            </a:r>
            <a:r>
              <a:rPr lang="sr-Latn-RS" sz="3700" dirty="0">
                <a:latin typeface="Arial" panose="020B0604020202020204" pitchFamily="34" charset="0"/>
                <a:cs typeface="Arial" panose="020B0604020202020204" pitchFamily="34" charset="0"/>
              </a:rPr>
              <a:t> aktivacijom </a:t>
            </a:r>
            <a:r>
              <a:rPr lang="sr-Latn-RS" sz="3700" dirty="0" err="1">
                <a:latin typeface="Arial" panose="020B0604020202020204" pitchFamily="34" charset="0"/>
                <a:cs typeface="Arial" panose="020B0604020202020204" pitchFamily="34" charset="0"/>
              </a:rPr>
              <a:t>neutrališućih</a:t>
            </a:r>
            <a:r>
              <a:rPr lang="sr-Latn-RS" sz="3700" dirty="0">
                <a:latin typeface="Arial" panose="020B0604020202020204" pitchFamily="34" charset="0"/>
                <a:cs typeface="Arial" panose="020B0604020202020204" pitchFamily="34" charset="0"/>
              </a:rPr>
              <a:t> antitela protiv površinskog proteina L1, sadržanog u vakcini, koja imaju bolji afinitet i </a:t>
            </a:r>
            <a:r>
              <a:rPr lang="sr-Latn-RS" sz="3700" dirty="0" err="1">
                <a:latin typeface="Arial" panose="020B0604020202020204" pitchFamily="34" charset="0"/>
                <a:cs typeface="Arial" panose="020B0604020202020204" pitchFamily="34" charset="0"/>
              </a:rPr>
              <a:t>avidnost</a:t>
            </a:r>
            <a:r>
              <a:rPr lang="sr-Latn-RS" sz="3700" dirty="0">
                <a:latin typeface="Arial" panose="020B0604020202020204" pitchFamily="34" charset="0"/>
                <a:cs typeface="Arial" panose="020B0604020202020204" pitchFamily="34" charset="0"/>
              </a:rPr>
              <a:t>.</a:t>
            </a:r>
            <a:endParaRPr lang="ru-RU" sz="3700" dirty="0">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marL="0" lvl="0" indent="0">
              <a:buNone/>
            </a:pPr>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dirty="0"/>
          </a:p>
          <a:p>
            <a:pPr lvl="0"/>
            <a:endParaRPr lang="sr-Latn-RS" dirty="0"/>
          </a:p>
          <a:p>
            <a:pPr marL="0" indent="0">
              <a:buNone/>
            </a:pPr>
            <a:endParaRPr lang="sr-Latn-RS" dirty="0"/>
          </a:p>
        </p:txBody>
      </p:sp>
      <p:pic>
        <p:nvPicPr>
          <p:cNvPr id="6" name="Picture 5"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634133" y="5222847"/>
            <a:ext cx="1557867" cy="153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458808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idx="4294967295"/>
          </p:nvPr>
        </p:nvSpPr>
        <p:spPr>
          <a:xfrm>
            <a:off x="525990" y="182881"/>
            <a:ext cx="9953625" cy="564372"/>
          </a:xfrm>
        </p:spPr>
        <p:txBody>
          <a:bodyPr>
            <a:noAutofit/>
          </a:bodyPr>
          <a:lstStyle/>
          <a:p>
            <a:pPr>
              <a:defRPr/>
            </a:pPr>
            <a:br>
              <a:rPr lang="sr-Latn-RS" sz="3400" b="1" dirty="0">
                <a:solidFill>
                  <a:srgbClr val="217DC9"/>
                </a:solidFill>
                <a:effectLst>
                  <a:outerShdw blurRad="38100" dist="38100" dir="2700000" algn="tl">
                    <a:srgbClr val="C0C0C0"/>
                  </a:outerShdw>
                </a:effectLst>
                <a:latin typeface="Arial" panose="020B0604020202020204" pitchFamily="34" charset="0"/>
                <a:cs typeface="Arial" panose="020B0604020202020204" pitchFamily="34" charset="0"/>
              </a:rPr>
            </a:br>
            <a:r>
              <a:rPr lang="sr-Latn-RS" sz="34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Zbog čega se čeka 6 meseci na davanje druge odnosno treće doze vakcine protiv HPV-a?</a:t>
            </a:r>
            <a:endParaRPr lang="en-US" sz="34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5" name="Rectangle 3"/>
          <p:cNvSpPr txBox="1">
            <a:spLocks/>
          </p:cNvSpPr>
          <p:nvPr/>
        </p:nvSpPr>
        <p:spPr>
          <a:xfrm>
            <a:off x="525990" y="1470343"/>
            <a:ext cx="10373783" cy="5291702"/>
          </a:xfrm>
          <a:prstGeom prst="rect">
            <a:avLst/>
          </a:prstGeom>
          <a:solidFill>
            <a:schemeClr val="bg1"/>
          </a:solidFill>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20000"/>
              </a:lnSpc>
              <a:spcBef>
                <a:spcPts val="0"/>
              </a:spcBef>
            </a:pPr>
            <a:r>
              <a:rPr lang="sr-Latn-RS" sz="3700" dirty="0">
                <a:latin typeface="Arial" panose="020B0604020202020204" pitchFamily="34" charset="0"/>
                <a:cs typeface="Arial" panose="020B0604020202020204" pitchFamily="34" charset="0"/>
              </a:rPr>
              <a:t>Ovaj vremenski razmak je veoma važan jer HPV vakcina može biti manje efikasna ako se daje u kraćim vremenskim razmacima, a ovaj interval između doza obezbeđuje dugotrajniji imunitet. </a:t>
            </a:r>
          </a:p>
          <a:p>
            <a:pPr lvl="0">
              <a:lnSpc>
                <a:spcPct val="120000"/>
              </a:lnSpc>
              <a:spcBef>
                <a:spcPts val="0"/>
              </a:spcBef>
            </a:pPr>
            <a:r>
              <a:rPr lang="sr-Latn-RS" sz="3700" dirty="0">
                <a:latin typeface="Arial" panose="020B0604020202020204" pitchFamily="34" charset="0"/>
                <a:cs typeface="Arial" panose="020B0604020202020204" pitchFamily="34" charset="0"/>
              </a:rPr>
              <a:t>Tzv. „memorijske B ćelije“ se aktiviraju nakon prve doze vakcine, potrebno im je najmanje 4-6 meseci da „</a:t>
            </a:r>
            <a:r>
              <a:rPr lang="sr-Latn-RS" sz="3700" dirty="0" err="1">
                <a:latin typeface="Arial" panose="020B0604020202020204" pitchFamily="34" charset="0"/>
                <a:cs typeface="Arial" panose="020B0604020202020204" pitchFamily="34" charset="0"/>
              </a:rPr>
              <a:t>sazru</a:t>
            </a:r>
            <a:r>
              <a:rPr lang="sr-Latn-RS" sz="3700" dirty="0">
                <a:latin typeface="Arial" panose="020B0604020202020204" pitchFamily="34" charset="0"/>
                <a:cs typeface="Arial" panose="020B0604020202020204" pitchFamily="34" charset="0"/>
              </a:rPr>
              <a:t>“ (maturiraju) u B ćelije visokog afiniteta/specifičnosti. </a:t>
            </a:r>
          </a:p>
          <a:p>
            <a:pPr lvl="0">
              <a:lnSpc>
                <a:spcPct val="120000"/>
              </a:lnSpc>
              <a:spcBef>
                <a:spcPts val="0"/>
              </a:spcBef>
            </a:pPr>
            <a:r>
              <a:rPr lang="sr-Latn-RS" sz="3700" dirty="0">
                <a:latin typeface="Arial" panose="020B0604020202020204" pitchFamily="34" charset="0"/>
                <a:cs typeface="Arial" panose="020B0604020202020204" pitchFamily="34" charset="0"/>
              </a:rPr>
              <a:t>Interval između doza reaktivira prethodno stvorene B ćelije visokog afiniteta i počinje njihova diferencijacija u plazma ćelije koje onda stvaraju specifična antitela. </a:t>
            </a:r>
          </a:p>
          <a:p>
            <a:pPr lvl="0">
              <a:lnSpc>
                <a:spcPct val="120000"/>
              </a:lnSpc>
              <a:spcBef>
                <a:spcPts val="0"/>
              </a:spcBef>
            </a:pPr>
            <a:r>
              <a:rPr lang="sr-Latn-RS" sz="3700" dirty="0">
                <a:latin typeface="Arial" panose="020B0604020202020204" pitchFamily="34" charset="0"/>
                <a:cs typeface="Arial" panose="020B0604020202020204" pitchFamily="34" charset="0"/>
              </a:rPr>
              <a:t>Ovaj vremenski razmak od 6 meseci omogućava telu da se razvije dugotrajan imunitet, dok sa kraćim razmakom između doza, postoji mogućnost da je druga/treća doza data ranije od perioda sazrevanja B ćelija, pa je tada trajanje zaštite vakcinisane osobe kraće.</a:t>
            </a:r>
            <a:endParaRPr lang="ru-RU" sz="3700" dirty="0">
              <a:latin typeface="Arial" panose="020B0604020202020204" pitchFamily="34" charset="0"/>
              <a:cs typeface="Arial" panose="020B0604020202020204" pitchFamily="34" charset="0"/>
            </a:endParaRPr>
          </a:p>
          <a:p>
            <a:pPr marL="0" lvl="0" indent="0">
              <a:lnSpc>
                <a:spcPct val="120000"/>
              </a:lnSpc>
              <a:spcBef>
                <a:spcPts val="0"/>
              </a:spcBef>
            </a:pPr>
            <a:endParaRPr lang="ru-RU" sz="3700" dirty="0">
              <a:latin typeface="Arial" panose="020B0604020202020204" pitchFamily="34" charset="0"/>
              <a:cs typeface="Arial" panose="020B0604020202020204" pitchFamily="34" charset="0"/>
            </a:endParaRPr>
          </a:p>
          <a:p>
            <a:pPr lvl="0"/>
            <a:endParaRPr lang="ru-RU" sz="38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marL="0" lvl="0" indent="0">
              <a:buNone/>
            </a:pPr>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dirty="0"/>
          </a:p>
          <a:p>
            <a:pPr lvl="0"/>
            <a:endParaRPr lang="sr-Latn-RS" dirty="0"/>
          </a:p>
          <a:p>
            <a:pPr marL="0" indent="0">
              <a:buNone/>
            </a:pPr>
            <a:endParaRPr lang="sr-Latn-RS" dirty="0"/>
          </a:p>
        </p:txBody>
      </p:sp>
      <p:pic>
        <p:nvPicPr>
          <p:cNvPr id="6" name="Picture 5"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634133" y="5222847"/>
            <a:ext cx="1557867" cy="153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382143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idx="4294967295"/>
          </p:nvPr>
        </p:nvSpPr>
        <p:spPr>
          <a:xfrm>
            <a:off x="845574" y="182880"/>
            <a:ext cx="9634041" cy="1287463"/>
          </a:xfrm>
        </p:spPr>
        <p:txBody>
          <a:bodyPr>
            <a:noAutofit/>
          </a:bodyPr>
          <a:lstStyle/>
          <a:p>
            <a:pPr>
              <a:defRPr/>
            </a:pPr>
            <a:r>
              <a:rPr lang="sr-Latn-RS" sz="34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Da li je u slučaju prekida u sprovođenju imunizacije potrebno ponovo započinjati seriju vakcinacije?</a:t>
            </a:r>
            <a:endParaRPr lang="en-US" sz="34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5" name="Rectangle 3"/>
          <p:cNvSpPr txBox="1">
            <a:spLocks/>
          </p:cNvSpPr>
          <p:nvPr/>
        </p:nvSpPr>
        <p:spPr>
          <a:xfrm>
            <a:off x="663641" y="2664214"/>
            <a:ext cx="10373783" cy="2635373"/>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20000"/>
              </a:lnSpc>
              <a:spcBef>
                <a:spcPts val="0"/>
              </a:spcBef>
            </a:pPr>
            <a:r>
              <a:rPr lang="sr-Latn-RS" sz="2600" dirty="0">
                <a:latin typeface="Arial" panose="020B0604020202020204" pitchFamily="34" charset="0"/>
                <a:cs typeface="Arial" panose="020B0604020202020204" pitchFamily="34" charset="0"/>
              </a:rPr>
              <a:t>Opšte pravilo u </a:t>
            </a:r>
            <a:r>
              <a:rPr lang="sr-Latn-RS" sz="2600" dirty="0" err="1">
                <a:latin typeface="Arial" panose="020B0604020202020204" pitchFamily="34" charset="0"/>
                <a:cs typeface="Arial" panose="020B0604020202020204" pitchFamily="34" charset="0"/>
              </a:rPr>
              <a:t>vakcinologiji</a:t>
            </a:r>
            <a:r>
              <a:rPr lang="sr-Latn-RS" sz="2600" dirty="0">
                <a:latin typeface="Arial" panose="020B0604020202020204" pitchFamily="34" charset="0"/>
                <a:cs typeface="Arial" panose="020B0604020202020204" pitchFamily="34" charset="0"/>
              </a:rPr>
              <a:t> je da se svaka doza bilo koje vakcine računa i ne započinje se ispočetka nijedna prekinuta serija vakcinacije, pa ni serija vakcinacije protiv HPV-a.</a:t>
            </a:r>
          </a:p>
          <a:p>
            <a:pPr lvl="0">
              <a:lnSpc>
                <a:spcPct val="120000"/>
              </a:lnSpc>
              <a:spcBef>
                <a:spcPts val="0"/>
              </a:spcBef>
            </a:pPr>
            <a:r>
              <a:rPr lang="sr-Latn-RS" sz="2600" dirty="0">
                <a:latin typeface="Arial" panose="020B0604020202020204" pitchFamily="34" charset="0"/>
                <a:cs typeface="Arial" panose="020B0604020202020204" pitchFamily="34" charset="0"/>
              </a:rPr>
              <a:t>U slučaju prekida vakcinacije protiv HPV-a, ona se nastavlja do upotpunjenja serije, zavisno od uzrasta (do dve doze mlađi od 15), odnosno do tri doze (stariji od 15 godina).</a:t>
            </a:r>
            <a:endParaRPr lang="ru-RU" sz="2600" dirty="0">
              <a:latin typeface="Arial" panose="020B0604020202020204" pitchFamily="34" charset="0"/>
              <a:cs typeface="Arial" panose="020B0604020202020204" pitchFamily="34" charset="0"/>
            </a:endParaRPr>
          </a:p>
          <a:p>
            <a:pPr lvl="0"/>
            <a:endParaRPr lang="ru-RU" sz="2600" b="1" dirty="0">
              <a:solidFill>
                <a:srgbClr val="0070C0"/>
              </a:solidFill>
              <a:latin typeface="Arial" panose="020B0604020202020204" pitchFamily="34" charset="0"/>
              <a:cs typeface="Arial" panose="020B0604020202020204" pitchFamily="34" charset="0"/>
            </a:endParaRPr>
          </a:p>
          <a:p>
            <a:pPr lvl="0"/>
            <a:endParaRPr lang="ru-RU" sz="2600" b="1" dirty="0">
              <a:solidFill>
                <a:srgbClr val="0070C0"/>
              </a:solidFill>
              <a:latin typeface="Arial" panose="020B0604020202020204" pitchFamily="34" charset="0"/>
              <a:cs typeface="Arial" panose="020B0604020202020204" pitchFamily="34" charset="0"/>
            </a:endParaRPr>
          </a:p>
          <a:p>
            <a:pPr lvl="0"/>
            <a:endParaRPr lang="ru-RU" sz="2600" b="1" dirty="0">
              <a:solidFill>
                <a:srgbClr val="0070C0"/>
              </a:solidFill>
              <a:latin typeface="Arial" panose="020B0604020202020204" pitchFamily="34" charset="0"/>
              <a:cs typeface="Arial" panose="020B0604020202020204" pitchFamily="34" charset="0"/>
            </a:endParaRPr>
          </a:p>
          <a:p>
            <a:pPr lvl="0"/>
            <a:endParaRPr lang="ru-RU" sz="2600" b="1" dirty="0">
              <a:solidFill>
                <a:srgbClr val="0070C0"/>
              </a:solidFill>
              <a:latin typeface="Arial" panose="020B0604020202020204" pitchFamily="34" charset="0"/>
              <a:cs typeface="Arial" panose="020B0604020202020204" pitchFamily="34" charset="0"/>
            </a:endParaRPr>
          </a:p>
          <a:p>
            <a:pPr lvl="0"/>
            <a:endParaRPr lang="ru-RU" sz="2600" b="1" dirty="0">
              <a:solidFill>
                <a:srgbClr val="0070C0"/>
              </a:solidFill>
              <a:latin typeface="Arial" panose="020B0604020202020204" pitchFamily="34" charset="0"/>
              <a:cs typeface="Arial" panose="020B0604020202020204" pitchFamily="34" charset="0"/>
            </a:endParaRPr>
          </a:p>
          <a:p>
            <a:pPr lvl="0"/>
            <a:endParaRPr lang="ru-RU" sz="2600" b="1" dirty="0">
              <a:solidFill>
                <a:srgbClr val="0070C0"/>
              </a:solidFill>
              <a:latin typeface="Arial" panose="020B0604020202020204" pitchFamily="34" charset="0"/>
              <a:cs typeface="Arial" panose="020B0604020202020204" pitchFamily="34" charset="0"/>
            </a:endParaRPr>
          </a:p>
          <a:p>
            <a:pPr lvl="0"/>
            <a:endParaRPr lang="ru-RU" sz="2600" b="1" dirty="0">
              <a:solidFill>
                <a:srgbClr val="0070C0"/>
              </a:solidFill>
              <a:latin typeface="Arial" panose="020B0604020202020204" pitchFamily="34" charset="0"/>
              <a:cs typeface="Arial" panose="020B0604020202020204" pitchFamily="34" charset="0"/>
            </a:endParaRPr>
          </a:p>
          <a:p>
            <a:pPr marL="0" lvl="0" indent="0">
              <a:buNone/>
            </a:pPr>
            <a:endParaRPr lang="ru-RU" sz="2600" b="1" dirty="0">
              <a:solidFill>
                <a:srgbClr val="0070C0"/>
              </a:solidFill>
              <a:latin typeface="Arial" panose="020B0604020202020204" pitchFamily="34" charset="0"/>
              <a:cs typeface="Arial" panose="020B0604020202020204" pitchFamily="34" charset="0"/>
            </a:endParaRPr>
          </a:p>
          <a:p>
            <a:pPr lvl="0"/>
            <a:endParaRPr lang="ru-RU" sz="2600" b="1" dirty="0">
              <a:solidFill>
                <a:srgbClr val="0070C0"/>
              </a:solidFill>
              <a:latin typeface="Arial" panose="020B0604020202020204" pitchFamily="34" charset="0"/>
              <a:cs typeface="Arial" panose="020B0604020202020204" pitchFamily="34" charset="0"/>
            </a:endParaRPr>
          </a:p>
          <a:p>
            <a:pPr lvl="0"/>
            <a:endParaRPr lang="ru-RU" sz="2600" b="1" dirty="0">
              <a:solidFill>
                <a:srgbClr val="0070C0"/>
              </a:solidFill>
              <a:latin typeface="Arial" panose="020B0604020202020204" pitchFamily="34" charset="0"/>
              <a:cs typeface="Arial" panose="020B0604020202020204" pitchFamily="34" charset="0"/>
            </a:endParaRPr>
          </a:p>
          <a:p>
            <a:pPr lvl="0"/>
            <a:endParaRPr lang="ru-RU" sz="2600" b="1" dirty="0">
              <a:solidFill>
                <a:srgbClr val="0070C0"/>
              </a:solidFill>
              <a:latin typeface="Arial" panose="020B0604020202020204" pitchFamily="34" charset="0"/>
              <a:cs typeface="Arial" panose="020B0604020202020204" pitchFamily="34" charset="0"/>
            </a:endParaRPr>
          </a:p>
          <a:p>
            <a:pPr lvl="0"/>
            <a:endParaRPr lang="ru-RU" sz="2600" b="1" dirty="0">
              <a:solidFill>
                <a:srgbClr val="0070C0"/>
              </a:solidFill>
              <a:latin typeface="Arial" panose="020B0604020202020204" pitchFamily="34" charset="0"/>
              <a:cs typeface="Arial" panose="020B0604020202020204" pitchFamily="34" charset="0"/>
            </a:endParaRPr>
          </a:p>
          <a:p>
            <a:pPr lvl="0"/>
            <a:endParaRPr lang="ru-RU" sz="2600" b="1" dirty="0">
              <a:solidFill>
                <a:srgbClr val="0070C0"/>
              </a:solidFill>
              <a:latin typeface="Arial" panose="020B0604020202020204" pitchFamily="34" charset="0"/>
              <a:cs typeface="Arial" panose="020B0604020202020204" pitchFamily="34" charset="0"/>
            </a:endParaRPr>
          </a:p>
          <a:p>
            <a:pPr lvl="0"/>
            <a:endParaRPr lang="ru-RU" sz="2600" dirty="0"/>
          </a:p>
          <a:p>
            <a:pPr lvl="0"/>
            <a:endParaRPr lang="sr-Latn-RS" sz="2600" dirty="0"/>
          </a:p>
          <a:p>
            <a:pPr marL="0" indent="0">
              <a:buNone/>
            </a:pPr>
            <a:endParaRPr lang="sr-Latn-RS" sz="2600" dirty="0"/>
          </a:p>
        </p:txBody>
      </p:sp>
      <p:pic>
        <p:nvPicPr>
          <p:cNvPr id="6" name="Picture 5"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634133" y="5222847"/>
            <a:ext cx="1557867" cy="153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505753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idx="4294967295"/>
          </p:nvPr>
        </p:nvSpPr>
        <p:spPr>
          <a:xfrm>
            <a:off x="525990" y="182880"/>
            <a:ext cx="9953625" cy="1287463"/>
          </a:xfrm>
        </p:spPr>
        <p:txBody>
          <a:bodyPr>
            <a:noAutofit/>
          </a:bodyPr>
          <a:lstStyle/>
          <a:p>
            <a:pPr>
              <a:defRPr/>
            </a:pPr>
            <a:br>
              <a:rPr lang="sr-Latn-RS" sz="3400" b="1" dirty="0">
                <a:solidFill>
                  <a:srgbClr val="217DC9"/>
                </a:solidFill>
                <a:effectLst>
                  <a:outerShdw blurRad="38100" dist="38100" dir="2700000" algn="tl">
                    <a:srgbClr val="C0C0C0"/>
                  </a:outerShdw>
                </a:effectLst>
                <a:latin typeface="Arial" panose="020B0604020202020204" pitchFamily="34" charset="0"/>
                <a:cs typeface="Arial" panose="020B0604020202020204" pitchFamily="34" charset="0"/>
              </a:rPr>
            </a:br>
            <a:r>
              <a:rPr lang="sr-Latn-RS" sz="34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Da li je u slučaju započinjanja vakcinacije četvorovalentnom stručno opravdano nastaviti </a:t>
            </a:r>
            <a:r>
              <a:rPr lang="sr-Latn-RS" sz="3400" b="1"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devetovalentnom</a:t>
            </a:r>
            <a:r>
              <a:rPr lang="sr-Latn-RS" sz="34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HPV vakcinom ?</a:t>
            </a:r>
            <a:endParaRPr lang="en-US" sz="34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5" name="Rectangle 3"/>
          <p:cNvSpPr txBox="1">
            <a:spLocks/>
          </p:cNvSpPr>
          <p:nvPr/>
        </p:nvSpPr>
        <p:spPr>
          <a:xfrm>
            <a:off x="447332" y="2674047"/>
            <a:ext cx="10373783" cy="2915920"/>
          </a:xfrm>
          <a:prstGeom prst="rect">
            <a:avLst/>
          </a:prstGeom>
          <a:solidFill>
            <a:schemeClr val="bg1"/>
          </a:solidFill>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sr-Latn-RS" sz="6700" b="1" dirty="0">
                <a:solidFill>
                  <a:srgbClr val="FF0000"/>
                </a:solidFill>
                <a:latin typeface="Arial" panose="020B0604020202020204" pitchFamily="34" charset="0"/>
                <a:cs typeface="Arial" panose="020B0604020202020204" pitchFamily="34" charset="0"/>
              </a:rPr>
              <a:t>                                     DA!</a:t>
            </a:r>
          </a:p>
          <a:p>
            <a:pPr lvl="0"/>
            <a:endParaRPr lang="sr-Latn-RS" sz="4700" b="1" dirty="0">
              <a:solidFill>
                <a:srgbClr val="FF0000"/>
              </a:solidFill>
              <a:latin typeface="Arial" panose="020B0604020202020204" pitchFamily="34" charset="0"/>
              <a:cs typeface="Arial" panose="020B0604020202020204" pitchFamily="34" charset="0"/>
            </a:endParaRPr>
          </a:p>
          <a:p>
            <a:pPr lvl="0">
              <a:lnSpc>
                <a:spcPct val="120000"/>
              </a:lnSpc>
              <a:spcBef>
                <a:spcPts val="0"/>
              </a:spcBef>
            </a:pPr>
            <a:r>
              <a:rPr lang="sr-Latn-RS" sz="4700" dirty="0">
                <a:latin typeface="Arial" panose="020B0604020202020204" pitchFamily="34" charset="0"/>
                <a:cs typeface="Arial" panose="020B0604020202020204" pitchFamily="34" charset="0"/>
              </a:rPr>
              <a:t>Iako bi trebalo težiti da se vakcinacija kompletira započetim vrstama vakcina, bilo koja HPV vakcina se može koristiti za nastavak, odnosno kompletiranje serije vakcinacije protiv HPV-a.</a:t>
            </a:r>
          </a:p>
          <a:p>
            <a:pPr lvl="0">
              <a:lnSpc>
                <a:spcPct val="120000"/>
              </a:lnSpc>
              <a:spcBef>
                <a:spcPts val="0"/>
              </a:spcBef>
            </a:pPr>
            <a:r>
              <a:rPr lang="sr-Latn-RS" sz="4700" dirty="0">
                <a:latin typeface="Arial" panose="020B0604020202020204" pitchFamily="34" charset="0"/>
                <a:cs typeface="Arial" panose="020B0604020202020204" pitchFamily="34" charset="0"/>
              </a:rPr>
              <a:t>Ne preporučuje se davanje </a:t>
            </a:r>
            <a:r>
              <a:rPr lang="sr-Latn-RS" sz="4700" dirty="0" err="1">
                <a:latin typeface="Arial" panose="020B0604020202020204" pitchFamily="34" charset="0"/>
                <a:cs typeface="Arial" panose="020B0604020202020204" pitchFamily="34" charset="0"/>
              </a:rPr>
              <a:t>devetovalentne</a:t>
            </a:r>
            <a:r>
              <a:rPr lang="sr-Latn-RS" sz="4700" dirty="0">
                <a:latin typeface="Arial" panose="020B0604020202020204" pitchFamily="34" charset="0"/>
                <a:cs typeface="Arial" panose="020B0604020202020204" pitchFamily="34" charset="0"/>
              </a:rPr>
              <a:t> vakcine kao revakcinacije (nigde se ne sprovodi!) nakon kompletiranja serije četvorovalentnom vakcinom, već ona može biti samo vakcina u dopuni započete serije vakcinacije.</a:t>
            </a:r>
            <a:endParaRPr lang="ru-RU" sz="4700" dirty="0">
              <a:latin typeface="Arial" panose="020B0604020202020204" pitchFamily="34" charset="0"/>
              <a:cs typeface="Arial" panose="020B0604020202020204" pitchFamily="34" charset="0"/>
            </a:endParaRPr>
          </a:p>
          <a:p>
            <a:pPr lvl="0"/>
            <a:endParaRPr lang="ru-RU" sz="4700" b="1" dirty="0">
              <a:solidFill>
                <a:srgbClr val="0070C0"/>
              </a:solidFill>
              <a:latin typeface="Arial" panose="020B0604020202020204" pitchFamily="34" charset="0"/>
              <a:cs typeface="Arial" panose="020B0604020202020204" pitchFamily="34" charset="0"/>
            </a:endParaRPr>
          </a:p>
          <a:p>
            <a:pPr lvl="0"/>
            <a:endParaRPr lang="ru-RU" sz="4700" b="1" dirty="0">
              <a:solidFill>
                <a:srgbClr val="0070C0"/>
              </a:solidFill>
              <a:latin typeface="Arial" panose="020B0604020202020204" pitchFamily="34" charset="0"/>
              <a:cs typeface="Arial" panose="020B0604020202020204" pitchFamily="34" charset="0"/>
            </a:endParaRPr>
          </a:p>
          <a:p>
            <a:pPr lvl="0"/>
            <a:endParaRPr lang="ru-RU" sz="4700" b="1" dirty="0">
              <a:solidFill>
                <a:srgbClr val="0070C0"/>
              </a:solidFill>
              <a:latin typeface="Arial" panose="020B0604020202020204" pitchFamily="34" charset="0"/>
              <a:cs typeface="Arial" panose="020B0604020202020204" pitchFamily="34" charset="0"/>
            </a:endParaRPr>
          </a:p>
          <a:p>
            <a:pPr lvl="0"/>
            <a:endParaRPr lang="ru-RU" sz="4700" b="1" dirty="0">
              <a:solidFill>
                <a:srgbClr val="0070C0"/>
              </a:solidFill>
              <a:latin typeface="Arial" panose="020B0604020202020204" pitchFamily="34" charset="0"/>
              <a:cs typeface="Arial" panose="020B0604020202020204" pitchFamily="34" charset="0"/>
            </a:endParaRPr>
          </a:p>
          <a:p>
            <a:pPr lvl="0"/>
            <a:endParaRPr lang="ru-RU" sz="38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marL="0" lvl="0" indent="0">
              <a:buNone/>
            </a:pPr>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dirty="0"/>
          </a:p>
          <a:p>
            <a:pPr lvl="0"/>
            <a:endParaRPr lang="sr-Latn-RS" dirty="0"/>
          </a:p>
          <a:p>
            <a:pPr marL="0" indent="0">
              <a:buNone/>
            </a:pPr>
            <a:endParaRPr lang="sr-Latn-RS" dirty="0"/>
          </a:p>
        </p:txBody>
      </p:sp>
      <p:pic>
        <p:nvPicPr>
          <p:cNvPr id="6" name="Picture 5"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634133" y="5222847"/>
            <a:ext cx="1557867" cy="153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899461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idx="4294967295"/>
          </p:nvPr>
        </p:nvSpPr>
        <p:spPr>
          <a:xfrm>
            <a:off x="736068" y="95955"/>
            <a:ext cx="9953625" cy="1287463"/>
          </a:xfrm>
        </p:spPr>
        <p:txBody>
          <a:bodyPr>
            <a:normAutofit/>
          </a:bodyPr>
          <a:lstStyle/>
          <a:p>
            <a:pPr>
              <a:defRPr/>
            </a:pPr>
            <a:r>
              <a:rPr lang="en-US" sz="4000" b="1" cap="none"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Infekcije</a:t>
            </a:r>
            <a:r>
              <a:rPr lang="en-US" sz="40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4000" b="1" cap="none"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izazvane</a:t>
            </a:r>
            <a:r>
              <a:rPr lang="en-US" sz="40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4000" b="1" cap="none"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humanim</a:t>
            </a:r>
            <a:r>
              <a:rPr lang="en-US" sz="40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4000" b="1" cap="none"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papiloma</a:t>
            </a:r>
            <a:r>
              <a:rPr lang="en-US" sz="40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4000" b="1" cap="none"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virusima</a:t>
            </a:r>
            <a:endParaRPr lang="en-US" sz="40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5" name="Rectangle 3"/>
          <p:cNvSpPr txBox="1">
            <a:spLocks/>
          </p:cNvSpPr>
          <p:nvPr/>
        </p:nvSpPr>
        <p:spPr>
          <a:xfrm>
            <a:off x="525990" y="1764384"/>
            <a:ext cx="10373783" cy="3458463"/>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sr-Latn-RS" sz="2600" dirty="0">
                <a:latin typeface="Arial" panose="020B0604020202020204" pitchFamily="34" charset="0"/>
                <a:cs typeface="Arial" panose="020B0604020202020204" pitchFamily="34" charset="0"/>
              </a:rPr>
              <a:t>U Srbiji godišnje oboli preko 1.000 i umre preko 400 žena od </a:t>
            </a:r>
            <a:r>
              <a:rPr lang="sr-Latn-RS" sz="2600" dirty="0" err="1">
                <a:latin typeface="Arial" panose="020B0604020202020204" pitchFamily="34" charset="0"/>
                <a:cs typeface="Arial" panose="020B0604020202020204" pitchFamily="34" charset="0"/>
              </a:rPr>
              <a:t>karcinoma</a:t>
            </a:r>
            <a:r>
              <a:rPr lang="sr-Latn-RS" sz="2600" dirty="0">
                <a:latin typeface="Arial" panose="020B0604020202020204" pitchFamily="34" charset="0"/>
                <a:cs typeface="Arial" panose="020B0604020202020204" pitchFamily="34" charset="0"/>
              </a:rPr>
              <a:t> grlića materice (u 2018. 1327 novih slučajeva i 551 umrlih).</a:t>
            </a:r>
          </a:p>
          <a:p>
            <a:pPr lvl="0"/>
            <a:r>
              <a:rPr lang="sr-Latn-RS" sz="2600" dirty="0" err="1">
                <a:latin typeface="Arial" panose="020B0604020202020204" pitchFamily="34" charset="0"/>
                <a:cs typeface="Arial" panose="020B0604020202020204" pitchFamily="34" charset="0"/>
              </a:rPr>
              <a:t>Karcinom</a:t>
            </a:r>
            <a:r>
              <a:rPr lang="sr-Latn-RS" sz="2600" dirty="0">
                <a:latin typeface="Arial" panose="020B0604020202020204" pitchFamily="34" charset="0"/>
                <a:cs typeface="Arial" panose="020B0604020202020204" pitchFamily="34" charset="0"/>
              </a:rPr>
              <a:t> grlića materice je četvrti po učestalosti tumor kod žena, drugi u populaciji 15-44 godina.</a:t>
            </a:r>
          </a:p>
          <a:p>
            <a:pPr lvl="0"/>
            <a:r>
              <a:rPr lang="sr-Latn-RS" sz="2600" dirty="0">
                <a:latin typeface="Arial" panose="020B0604020202020204" pitchFamily="34" charset="0"/>
                <a:cs typeface="Arial" panose="020B0604020202020204" pitchFamily="34" charset="0"/>
              </a:rPr>
              <a:t>Srbija je u grupi zemalja sa najvećim stopama oboljevanja i umiranja u Evropi.</a:t>
            </a:r>
          </a:p>
          <a:p>
            <a:pPr lvl="0"/>
            <a:r>
              <a:rPr lang="sr-Latn-RS" sz="2600" dirty="0">
                <a:latin typeface="Arial" panose="020B0604020202020204" pitchFamily="34" charset="0"/>
                <a:cs typeface="Arial" panose="020B0604020202020204" pitchFamily="34" charset="0"/>
              </a:rPr>
              <a:t>Osim što izazivaju </a:t>
            </a:r>
            <a:r>
              <a:rPr lang="sr-Latn-RS" sz="2600" dirty="0" err="1">
                <a:latin typeface="Arial" panose="020B0604020202020204" pitchFamily="34" charset="0"/>
                <a:cs typeface="Arial" panose="020B0604020202020204" pitchFamily="34" charset="0"/>
              </a:rPr>
              <a:t>karcinom</a:t>
            </a:r>
            <a:r>
              <a:rPr lang="sr-Latn-RS" sz="2600" dirty="0">
                <a:latin typeface="Arial" panose="020B0604020202020204" pitchFamily="34" charset="0"/>
                <a:cs typeface="Arial" panose="020B0604020202020204" pitchFamily="34" charset="0"/>
              </a:rPr>
              <a:t> grlića materice, humani papiloma virusi mogu izazvati i promene na genitalnim organima drugih </a:t>
            </a:r>
            <a:r>
              <a:rPr lang="sr-Latn-RS" sz="2600" dirty="0" err="1">
                <a:latin typeface="Arial" panose="020B0604020202020204" pitchFamily="34" charset="0"/>
                <a:cs typeface="Arial" panose="020B0604020202020204" pitchFamily="34" charset="0"/>
              </a:rPr>
              <a:t>liokalizacija</a:t>
            </a:r>
            <a:r>
              <a:rPr lang="sr-Latn-RS" sz="2600" dirty="0">
                <a:latin typeface="Arial" panose="020B0604020202020204" pitchFamily="34" charset="0"/>
                <a:cs typeface="Arial" panose="020B0604020202020204" pitchFamily="34" charset="0"/>
              </a:rPr>
              <a:t> pa se razlikuju </a:t>
            </a:r>
            <a:r>
              <a:rPr lang="sr-Latn-RS" sz="2600" dirty="0" err="1">
                <a:latin typeface="Arial" panose="020B0604020202020204" pitchFamily="34" charset="0"/>
                <a:cs typeface="Arial" panose="020B0604020202020204" pitchFamily="34" charset="0"/>
              </a:rPr>
              <a:t>karcinomi</a:t>
            </a:r>
            <a:r>
              <a:rPr lang="sr-Latn-RS" sz="2600" dirty="0">
                <a:latin typeface="Arial" panose="020B0604020202020204" pitchFamily="34" charset="0"/>
                <a:cs typeface="Arial" panose="020B0604020202020204" pitchFamily="34" charset="0"/>
              </a:rPr>
              <a:t> vagine, vulve, penisa, anusa, krajnika, jezika, guše</a:t>
            </a:r>
            <a:endParaRPr lang="ru-RU" sz="2600" dirty="0">
              <a:latin typeface="Arial" panose="020B0604020202020204" pitchFamily="34" charset="0"/>
              <a:cs typeface="Arial" panose="020B0604020202020204" pitchFamily="34" charset="0"/>
            </a:endParaRPr>
          </a:p>
          <a:p>
            <a:pPr lvl="0"/>
            <a:endParaRPr lang="ru-RU" sz="2600" dirty="0"/>
          </a:p>
          <a:p>
            <a:pPr lvl="0"/>
            <a:endParaRPr lang="sr-Latn-RS" sz="2600" dirty="0"/>
          </a:p>
          <a:p>
            <a:pPr marL="0" indent="0">
              <a:buNone/>
            </a:pPr>
            <a:endParaRPr lang="sr-Latn-RS" sz="2600" dirty="0"/>
          </a:p>
        </p:txBody>
      </p:sp>
      <p:pic>
        <p:nvPicPr>
          <p:cNvPr id="6" name="Picture 5"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634133" y="5447071"/>
            <a:ext cx="1479209" cy="1314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059309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idx="4294967295"/>
          </p:nvPr>
        </p:nvSpPr>
        <p:spPr>
          <a:xfrm>
            <a:off x="1170039" y="182880"/>
            <a:ext cx="9309576" cy="1287463"/>
          </a:xfrm>
        </p:spPr>
        <p:txBody>
          <a:bodyPr>
            <a:noAutofit/>
          </a:bodyPr>
          <a:lstStyle/>
          <a:p>
            <a:pPr>
              <a:defRPr/>
            </a:pPr>
            <a:r>
              <a:rPr lang="pl-PL" sz="34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Zna li se koliko dugo traje zaštita protiv HPV-a nakon vakcinacije?</a:t>
            </a:r>
            <a:endParaRPr lang="en-US" sz="34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5" name="Rectangle 3"/>
          <p:cNvSpPr txBox="1">
            <a:spLocks/>
          </p:cNvSpPr>
          <p:nvPr/>
        </p:nvSpPr>
        <p:spPr>
          <a:xfrm>
            <a:off x="525990" y="1930400"/>
            <a:ext cx="10810604" cy="3789680"/>
          </a:xfrm>
          <a:prstGeom prst="rect">
            <a:avLst/>
          </a:prstGeom>
          <a:solidFill>
            <a:schemeClr val="bg1"/>
          </a:solid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0100" lvl="0" indent="-571500">
              <a:lnSpc>
                <a:spcPct val="120000"/>
              </a:lnSpc>
              <a:spcBef>
                <a:spcPts val="0"/>
              </a:spcBef>
            </a:pPr>
            <a:r>
              <a:rPr lang="sr-Latn-RS" sz="4200" dirty="0">
                <a:latin typeface="Arial" panose="020B0604020202020204" pitchFamily="34" charset="0"/>
                <a:cs typeface="Arial" panose="020B0604020202020204" pitchFamily="34" charset="0"/>
              </a:rPr>
              <a:t>Podsećamo da su prve vakcine protiv HPV-a licencirane 2006. godine.</a:t>
            </a:r>
          </a:p>
          <a:p>
            <a:pPr marL="800100" lvl="0" indent="-571500">
              <a:lnSpc>
                <a:spcPct val="120000"/>
              </a:lnSpc>
              <a:spcBef>
                <a:spcPts val="0"/>
              </a:spcBef>
            </a:pPr>
            <a:r>
              <a:rPr lang="sr-Latn-RS" sz="4200" dirty="0">
                <a:latin typeface="Arial" panose="020B0604020202020204" pitchFamily="34" charset="0"/>
                <a:cs typeface="Arial" panose="020B0604020202020204" pitchFamily="34" charset="0"/>
              </a:rPr>
              <a:t>U zemljama gde je ona prvo uvedena, zaštita vakcinisanih nije opala ni posle 15 i više godina nakon vakcinacije.</a:t>
            </a:r>
          </a:p>
          <a:p>
            <a:pPr marL="800100" lvl="0" indent="-571500">
              <a:lnSpc>
                <a:spcPct val="120000"/>
              </a:lnSpc>
              <a:spcBef>
                <a:spcPts val="0"/>
              </a:spcBef>
            </a:pPr>
            <a:r>
              <a:rPr lang="sr-Latn-RS" sz="4200" dirty="0">
                <a:latin typeface="Arial" panose="020B0604020202020204" pitchFamily="34" charset="0"/>
                <a:cs typeface="Arial" panose="020B0604020202020204" pitchFamily="34" charset="0"/>
              </a:rPr>
              <a:t>U toku je sprovođenje studija kojima se procenjuje potreba o revakcinaciji, ali se, za sada ne preporučuje čak ni u onim zemljama koje su među prvima uvele ovu vakcinu u svoje programe imunizacije.</a:t>
            </a:r>
            <a:endParaRPr lang="ru-RU" sz="4200" dirty="0">
              <a:latin typeface="Arial" panose="020B0604020202020204" pitchFamily="34" charset="0"/>
              <a:cs typeface="Arial" panose="020B0604020202020204" pitchFamily="34" charset="0"/>
            </a:endParaRPr>
          </a:p>
          <a:p>
            <a:pPr lvl="0"/>
            <a:endParaRPr lang="ru-RU" sz="4700" b="1" dirty="0">
              <a:solidFill>
                <a:srgbClr val="0070C0"/>
              </a:solidFill>
              <a:latin typeface="Arial" panose="020B0604020202020204" pitchFamily="34" charset="0"/>
              <a:cs typeface="Arial" panose="020B0604020202020204" pitchFamily="34" charset="0"/>
            </a:endParaRPr>
          </a:p>
          <a:p>
            <a:pPr lvl="0"/>
            <a:endParaRPr lang="ru-RU" sz="38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marL="0" lvl="0" indent="0">
              <a:buNone/>
            </a:pPr>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dirty="0"/>
          </a:p>
          <a:p>
            <a:pPr lvl="0"/>
            <a:endParaRPr lang="sr-Latn-RS" dirty="0"/>
          </a:p>
          <a:p>
            <a:pPr marL="0" indent="0">
              <a:buNone/>
            </a:pPr>
            <a:endParaRPr lang="sr-Latn-RS" dirty="0"/>
          </a:p>
        </p:txBody>
      </p:sp>
      <p:pic>
        <p:nvPicPr>
          <p:cNvPr id="6" name="Picture 5"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634133" y="5222847"/>
            <a:ext cx="1557867" cy="153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627840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idx="4294967295"/>
          </p:nvPr>
        </p:nvSpPr>
        <p:spPr>
          <a:xfrm>
            <a:off x="525990" y="182880"/>
            <a:ext cx="9953625" cy="1287463"/>
          </a:xfrm>
        </p:spPr>
        <p:txBody>
          <a:bodyPr>
            <a:noAutofit/>
          </a:bodyPr>
          <a:lstStyle/>
          <a:p>
            <a:pPr>
              <a:defRPr/>
            </a:pPr>
            <a:br>
              <a:rPr lang="sr-Latn-RS" sz="3400" b="1" dirty="0">
                <a:solidFill>
                  <a:srgbClr val="217DC9"/>
                </a:solidFill>
                <a:effectLst>
                  <a:outerShdw blurRad="38100" dist="38100" dir="2700000" algn="tl">
                    <a:srgbClr val="C0C0C0"/>
                  </a:outerShdw>
                </a:effectLst>
                <a:latin typeface="Arial" panose="020B0604020202020204" pitchFamily="34" charset="0"/>
                <a:cs typeface="Arial" panose="020B0604020202020204" pitchFamily="34" charset="0"/>
              </a:rPr>
            </a:br>
            <a:r>
              <a:rPr lang="sr-Latn-RS" sz="34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Da li koristi od vakcinacije prevazilaze rizike od težih neželjenih reakcija?</a:t>
            </a:r>
            <a:endParaRPr lang="en-US" sz="34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5" name="Rectangle 3"/>
          <p:cNvSpPr txBox="1">
            <a:spLocks/>
          </p:cNvSpPr>
          <p:nvPr/>
        </p:nvSpPr>
        <p:spPr>
          <a:xfrm>
            <a:off x="525990" y="1930399"/>
            <a:ext cx="10373783" cy="4657213"/>
          </a:xfrm>
          <a:prstGeom prst="rect">
            <a:avLst/>
          </a:prstGeom>
          <a:solidFill>
            <a:schemeClr val="bg1"/>
          </a:solidFill>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sr-Latn-RS" sz="6700" b="1" dirty="0">
                <a:solidFill>
                  <a:srgbClr val="FF0000"/>
                </a:solidFill>
                <a:latin typeface="Arial" panose="020B0604020202020204" pitchFamily="34" charset="0"/>
                <a:cs typeface="Arial" panose="020B0604020202020204" pitchFamily="34" charset="0"/>
              </a:rPr>
              <a:t>                               Apsolutno DA!</a:t>
            </a:r>
          </a:p>
          <a:p>
            <a:pPr lvl="0">
              <a:lnSpc>
                <a:spcPct val="120000"/>
              </a:lnSpc>
              <a:spcBef>
                <a:spcPts val="0"/>
              </a:spcBef>
            </a:pPr>
            <a:r>
              <a:rPr lang="sr-Latn-RS" sz="4700" dirty="0">
                <a:latin typeface="Arial" panose="020B0604020202020204" pitchFamily="34" charset="0"/>
                <a:cs typeface="Arial" panose="020B0604020202020204" pitchFamily="34" charset="0"/>
              </a:rPr>
              <a:t>Prednosti vakcinacije protiv HPV-a su daleko veće od minimalnih rizika od pojave neželjenih reakcija. </a:t>
            </a:r>
          </a:p>
          <a:p>
            <a:pPr lvl="0">
              <a:lnSpc>
                <a:spcPct val="120000"/>
              </a:lnSpc>
              <a:spcBef>
                <a:spcPts val="0"/>
              </a:spcBef>
            </a:pPr>
            <a:r>
              <a:rPr lang="sr-Latn-RS" sz="4700" dirty="0">
                <a:latin typeface="Arial" panose="020B0604020202020204" pitchFamily="34" charset="0"/>
                <a:cs typeface="Arial" panose="020B0604020202020204" pitchFamily="34" charset="0"/>
              </a:rPr>
              <a:t>Prednosti primene vakcine (u slučaju četvorovalentne i </a:t>
            </a:r>
            <a:r>
              <a:rPr lang="sr-Latn-RS" sz="4700" dirty="0" err="1">
                <a:latin typeface="Arial" panose="020B0604020202020204" pitchFamily="34" charset="0"/>
                <a:cs typeface="Arial" panose="020B0604020202020204" pitchFamily="34" charset="0"/>
              </a:rPr>
              <a:t>devetovalentne</a:t>
            </a:r>
            <a:r>
              <a:rPr lang="sr-Latn-RS" sz="4700" dirty="0">
                <a:latin typeface="Arial" panose="020B0604020202020204" pitchFamily="34" charset="0"/>
                <a:cs typeface="Arial" panose="020B0604020202020204" pitchFamily="34" charset="0"/>
              </a:rPr>
              <a:t> vakcine): prevencija infekcije tipovima HPV-a koji uzrokuju 71-90% grlića materice i drugih </a:t>
            </a:r>
            <a:r>
              <a:rPr lang="sr-Latn-RS" sz="4700" dirty="0" err="1">
                <a:latin typeface="Arial" panose="020B0604020202020204" pitchFamily="34" charset="0"/>
                <a:cs typeface="Arial" panose="020B0604020202020204" pitchFamily="34" charset="0"/>
              </a:rPr>
              <a:t>karcinoma</a:t>
            </a:r>
            <a:r>
              <a:rPr lang="sr-Latn-RS" sz="4700" dirty="0">
                <a:latin typeface="Arial" panose="020B0604020202020204" pitchFamily="34" charset="0"/>
                <a:cs typeface="Arial" panose="020B0604020202020204" pitchFamily="34" charset="0"/>
              </a:rPr>
              <a:t> u vezi sa infekcijama HPV, a takođe i smanjenje učestalosti genitalnih bradavica za 90%. </a:t>
            </a:r>
          </a:p>
          <a:p>
            <a:pPr lvl="0">
              <a:lnSpc>
                <a:spcPct val="120000"/>
              </a:lnSpc>
              <a:spcBef>
                <a:spcPts val="0"/>
              </a:spcBef>
            </a:pPr>
            <a:r>
              <a:rPr lang="sr-Latn-RS" sz="4700" dirty="0">
                <a:latin typeface="Arial" panose="020B0604020202020204" pitchFamily="34" charset="0"/>
                <a:cs typeface="Arial" panose="020B0604020202020204" pitchFamily="34" charset="0"/>
              </a:rPr>
              <a:t>Neželjene reakcije su uglavnom blage: bol i crvenilo na mestu injekcije, obično traju kratko i prolaze bez tretmana. </a:t>
            </a:r>
          </a:p>
          <a:p>
            <a:pPr lvl="0">
              <a:lnSpc>
                <a:spcPct val="120000"/>
              </a:lnSpc>
              <a:spcBef>
                <a:spcPts val="0"/>
              </a:spcBef>
            </a:pPr>
            <a:r>
              <a:rPr lang="sr-Latn-RS" sz="4700" dirty="0">
                <a:latin typeface="Arial" panose="020B0604020202020204" pitchFamily="34" charset="0"/>
                <a:cs typeface="Arial" panose="020B0604020202020204" pitchFamily="34" charset="0"/>
              </a:rPr>
              <a:t>Nema dokaza o povezanosti ozbiljnih (životno </a:t>
            </a:r>
            <a:r>
              <a:rPr lang="sr-Latn-RS" sz="4700" dirty="0" err="1">
                <a:latin typeface="Arial" panose="020B0604020202020204" pitchFamily="34" charset="0"/>
                <a:cs typeface="Arial" panose="020B0604020202020204" pitchFamily="34" charset="0"/>
              </a:rPr>
              <a:t>ugrožavajućih</a:t>
            </a:r>
            <a:r>
              <a:rPr lang="sr-Latn-RS" sz="4700" dirty="0">
                <a:latin typeface="Arial" panose="020B0604020202020204" pitchFamily="34" charset="0"/>
                <a:cs typeface="Arial" panose="020B0604020202020204" pitchFamily="34" charset="0"/>
              </a:rPr>
              <a:t>) neželjenih reakcija i davanja HPV vakcine na preko 280 miliona do sada datih doza vakcina protiv HPV-a u periodu od 2006. do 2022.</a:t>
            </a:r>
            <a:endParaRPr lang="ru-RU" sz="4700" dirty="0">
              <a:latin typeface="Arial" panose="020B0604020202020204" pitchFamily="34" charset="0"/>
              <a:cs typeface="Arial" panose="020B0604020202020204" pitchFamily="34" charset="0"/>
            </a:endParaRPr>
          </a:p>
          <a:p>
            <a:pPr lvl="0"/>
            <a:endParaRPr lang="ru-RU" sz="4700" dirty="0">
              <a:latin typeface="Arial" panose="020B0604020202020204" pitchFamily="34" charset="0"/>
              <a:cs typeface="Arial" panose="020B0604020202020204" pitchFamily="34" charset="0"/>
            </a:endParaRPr>
          </a:p>
          <a:p>
            <a:pPr lvl="0"/>
            <a:endParaRPr lang="ru-RU" sz="4700" b="1" dirty="0">
              <a:solidFill>
                <a:srgbClr val="0070C0"/>
              </a:solidFill>
              <a:latin typeface="Arial" panose="020B0604020202020204" pitchFamily="34" charset="0"/>
              <a:cs typeface="Arial" panose="020B0604020202020204" pitchFamily="34" charset="0"/>
            </a:endParaRPr>
          </a:p>
          <a:p>
            <a:pPr lvl="0"/>
            <a:endParaRPr lang="ru-RU" sz="38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marL="0" lvl="0" indent="0">
              <a:buNone/>
            </a:pPr>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dirty="0"/>
          </a:p>
          <a:p>
            <a:pPr lvl="0"/>
            <a:endParaRPr lang="sr-Latn-RS" dirty="0"/>
          </a:p>
          <a:p>
            <a:pPr marL="0" indent="0">
              <a:buNone/>
            </a:pPr>
            <a:endParaRPr lang="sr-Latn-RS" dirty="0"/>
          </a:p>
        </p:txBody>
      </p:sp>
      <p:pic>
        <p:nvPicPr>
          <p:cNvPr id="6" name="Picture 5"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634133" y="5222847"/>
            <a:ext cx="1557867" cy="153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28810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idx="4294967295"/>
          </p:nvPr>
        </p:nvSpPr>
        <p:spPr>
          <a:xfrm>
            <a:off x="525990" y="182880"/>
            <a:ext cx="9953625" cy="1287463"/>
          </a:xfrm>
        </p:spPr>
        <p:txBody>
          <a:bodyPr>
            <a:noAutofit/>
          </a:bodyPr>
          <a:lstStyle/>
          <a:p>
            <a:pPr>
              <a:defRPr/>
            </a:pPr>
            <a:r>
              <a:rPr lang="sr-Latn-RS" sz="4000" b="1" dirty="0">
                <a:solidFill>
                  <a:srgbClr val="217DC9"/>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it-IT" sz="40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Ko ne bi smeo da primi HPV vakcinu?</a:t>
            </a:r>
            <a:endParaRPr lang="en-US" sz="40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5" name="Rectangle 3"/>
          <p:cNvSpPr txBox="1">
            <a:spLocks/>
          </p:cNvSpPr>
          <p:nvPr/>
        </p:nvSpPr>
        <p:spPr>
          <a:xfrm>
            <a:off x="525990" y="1356852"/>
            <a:ext cx="10373783" cy="5122606"/>
          </a:xfrm>
          <a:prstGeom prst="rect">
            <a:avLst/>
          </a:prstGeom>
          <a:solidFill>
            <a:schemeClr val="bg1"/>
          </a:solidFill>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20000"/>
              </a:lnSpc>
              <a:spcBef>
                <a:spcPts val="0"/>
              </a:spcBef>
            </a:pPr>
            <a:r>
              <a:rPr lang="sr-Latn-RS" sz="6500" dirty="0">
                <a:latin typeface="Arial" panose="020B0604020202020204" pitchFamily="34" charset="0"/>
                <a:cs typeface="Arial" panose="020B0604020202020204" pitchFamily="34" charset="0"/>
              </a:rPr>
              <a:t>Svako ko je ikada imao alergijsku reakciju opasnu po život i to na bilo koju komponentu HPV vakcine (npr. pekarski kvasac) ili na prethodnu dozu HPV vakcine.</a:t>
            </a:r>
          </a:p>
          <a:p>
            <a:pPr lvl="0">
              <a:lnSpc>
                <a:spcPct val="120000"/>
              </a:lnSpc>
              <a:spcBef>
                <a:spcPts val="0"/>
              </a:spcBef>
            </a:pPr>
            <a:r>
              <a:rPr lang="sr-Latn-RS" sz="6500" dirty="0">
                <a:latin typeface="Arial" panose="020B0604020202020204" pitchFamily="34" charset="0"/>
                <a:cs typeface="Arial" panose="020B0604020202020204" pitchFamily="34" charset="0"/>
              </a:rPr>
              <a:t>Trudnice ne bi trebalo da se vakcinišu HPV vakcinom. Iako se čini da je vakcina bezbedna i tokom trudnoće, pitanje vakcinacije protiv HPV-a u trudnoći se još uvek proučava. </a:t>
            </a:r>
          </a:p>
          <a:p>
            <a:pPr lvl="0">
              <a:lnSpc>
                <a:spcPct val="120000"/>
              </a:lnSpc>
              <a:spcBef>
                <a:spcPts val="0"/>
              </a:spcBef>
            </a:pPr>
            <a:r>
              <a:rPr lang="sr-Latn-RS" sz="6500" dirty="0">
                <a:latin typeface="Arial" panose="020B0604020202020204" pitchFamily="34" charset="0"/>
                <a:cs typeface="Arial" panose="020B0604020202020204" pitchFamily="34" charset="0"/>
              </a:rPr>
              <a:t>Nenamerno primanje HPV vakcine tokom trudnoće nije razlog za prekid trudnoće!</a:t>
            </a:r>
          </a:p>
          <a:p>
            <a:pPr lvl="0">
              <a:lnSpc>
                <a:spcPct val="120000"/>
              </a:lnSpc>
              <a:spcBef>
                <a:spcPts val="0"/>
              </a:spcBef>
            </a:pPr>
            <a:r>
              <a:rPr lang="sr-Latn-RS" sz="6500" dirty="0">
                <a:latin typeface="Arial" panose="020B0604020202020204" pitchFamily="34" charset="0"/>
                <a:cs typeface="Arial" panose="020B0604020202020204" pitchFamily="34" charset="0"/>
              </a:rPr>
              <a:t>Žene koje doje mogu bezbedno da dobiju HPV vakcinu. </a:t>
            </a:r>
          </a:p>
          <a:p>
            <a:pPr lvl="0">
              <a:lnSpc>
                <a:spcPct val="120000"/>
              </a:lnSpc>
              <a:spcBef>
                <a:spcPts val="0"/>
              </a:spcBef>
            </a:pPr>
            <a:r>
              <a:rPr lang="sr-Latn-RS" sz="6500" dirty="0">
                <a:latin typeface="Arial" panose="020B0604020202020204" pitchFamily="34" charset="0"/>
                <a:cs typeface="Arial" panose="020B0604020202020204" pitchFamily="34" charset="0"/>
              </a:rPr>
              <a:t>Kao i kod svake druge vakcine i ovde važi pravilo da se vakcinacija samo privremeno odlaže kod osoba sa akutnom bolešću do ozdravljenja.</a:t>
            </a:r>
            <a:endParaRPr lang="ru-RU" sz="6500" dirty="0">
              <a:latin typeface="Arial" panose="020B0604020202020204" pitchFamily="34" charset="0"/>
              <a:cs typeface="Arial" panose="020B0604020202020204" pitchFamily="34" charset="0"/>
            </a:endParaRPr>
          </a:p>
          <a:p>
            <a:pPr lvl="0"/>
            <a:endParaRPr lang="ru-RU" sz="4700" b="1" dirty="0">
              <a:solidFill>
                <a:srgbClr val="0070C0"/>
              </a:solidFill>
              <a:latin typeface="Arial" panose="020B0604020202020204" pitchFamily="34" charset="0"/>
              <a:cs typeface="Arial" panose="020B0604020202020204" pitchFamily="34" charset="0"/>
            </a:endParaRPr>
          </a:p>
          <a:p>
            <a:pPr lvl="0"/>
            <a:endParaRPr lang="ru-RU" sz="4700" b="1" dirty="0">
              <a:solidFill>
                <a:srgbClr val="0070C0"/>
              </a:solidFill>
              <a:latin typeface="Arial" panose="020B0604020202020204" pitchFamily="34" charset="0"/>
              <a:cs typeface="Arial" panose="020B0604020202020204" pitchFamily="34" charset="0"/>
            </a:endParaRPr>
          </a:p>
          <a:p>
            <a:pPr lvl="0"/>
            <a:endParaRPr lang="ru-RU" sz="38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marL="0" lvl="0" indent="0">
              <a:buNone/>
            </a:pPr>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dirty="0"/>
          </a:p>
          <a:p>
            <a:pPr lvl="0"/>
            <a:endParaRPr lang="sr-Latn-RS" dirty="0"/>
          </a:p>
          <a:p>
            <a:pPr marL="0" indent="0">
              <a:buNone/>
            </a:pPr>
            <a:endParaRPr lang="sr-Latn-RS" dirty="0"/>
          </a:p>
        </p:txBody>
      </p:sp>
      <p:pic>
        <p:nvPicPr>
          <p:cNvPr id="6" name="Picture 5"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634133" y="5222847"/>
            <a:ext cx="1557867" cy="153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31901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idx="4294967295"/>
          </p:nvPr>
        </p:nvSpPr>
        <p:spPr>
          <a:xfrm>
            <a:off x="717755" y="182880"/>
            <a:ext cx="9761860" cy="1287463"/>
          </a:xfrm>
        </p:spPr>
        <p:txBody>
          <a:bodyPr>
            <a:noAutofit/>
          </a:bodyPr>
          <a:lstStyle/>
          <a:p>
            <a:pPr>
              <a:defRPr/>
            </a:pPr>
            <a:r>
              <a:rPr lang="it-IT" sz="40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Da li se HPV vakcina može dati i osobama sa oslabljenim imunitetom?</a:t>
            </a:r>
            <a:endParaRPr lang="en-US" sz="40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5" name="Rectangle 3"/>
          <p:cNvSpPr txBox="1">
            <a:spLocks/>
          </p:cNvSpPr>
          <p:nvPr/>
        </p:nvSpPr>
        <p:spPr>
          <a:xfrm>
            <a:off x="525990" y="1930400"/>
            <a:ext cx="10373783" cy="3438013"/>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20000"/>
              </a:lnSpc>
              <a:spcBef>
                <a:spcPts val="0"/>
              </a:spcBef>
            </a:pPr>
            <a:r>
              <a:rPr lang="sr-Latn-RS" sz="2600" dirty="0">
                <a:latin typeface="Arial" panose="020B0604020202020204" pitchFamily="34" charset="0"/>
                <a:cs typeface="Arial" panose="020B0604020202020204" pitchFamily="34" charset="0"/>
              </a:rPr>
              <a:t>Pošto se radi o mrtvoj vakcini, ona se može bezbedno koristiti i kod osoba koje su imunokompromitovane (bilo zbog bolesti ili pod uticajem lekova) i trebalo bi: </a:t>
            </a:r>
          </a:p>
          <a:p>
            <a:pPr lvl="0">
              <a:lnSpc>
                <a:spcPct val="120000"/>
              </a:lnSpc>
              <a:spcBef>
                <a:spcPts val="0"/>
              </a:spcBef>
            </a:pPr>
            <a:r>
              <a:rPr lang="sr-Latn-RS" sz="2600" dirty="0">
                <a:latin typeface="Arial" panose="020B0604020202020204" pitchFamily="34" charset="0"/>
                <a:cs typeface="Arial" panose="020B0604020202020204" pitchFamily="34" charset="0"/>
              </a:rPr>
              <a:t>uvek da prime 3 doze HPV vakcine bez obzira na uzrast.</a:t>
            </a:r>
          </a:p>
          <a:p>
            <a:pPr lvl="0">
              <a:lnSpc>
                <a:spcPct val="120000"/>
              </a:lnSpc>
              <a:spcBef>
                <a:spcPts val="0"/>
              </a:spcBef>
            </a:pPr>
            <a:r>
              <a:rPr lang="sr-Latn-RS" sz="2600" dirty="0">
                <a:latin typeface="Arial" panose="020B0604020202020204" pitchFamily="34" charset="0"/>
                <a:cs typeface="Arial" panose="020B0604020202020204" pitchFamily="34" charset="0"/>
              </a:rPr>
              <a:t>Tri doze se daju zbog želje da se postigne najbolji mogući imuni odgovor kod osoba koje imaju oslabljen imunitet, izazvan različitim uzrocima</a:t>
            </a:r>
            <a:endParaRPr lang="ru-RU" sz="2600" dirty="0">
              <a:latin typeface="Arial" panose="020B0604020202020204" pitchFamily="34" charset="0"/>
              <a:cs typeface="Arial" panose="020B0604020202020204" pitchFamily="34" charset="0"/>
            </a:endParaRPr>
          </a:p>
          <a:p>
            <a:pPr lvl="0"/>
            <a:endParaRPr lang="ru-RU" sz="2600" b="1" dirty="0">
              <a:solidFill>
                <a:srgbClr val="0070C0"/>
              </a:solidFill>
              <a:latin typeface="Arial" panose="020B0604020202020204" pitchFamily="34" charset="0"/>
              <a:cs typeface="Arial" panose="020B0604020202020204" pitchFamily="34" charset="0"/>
            </a:endParaRPr>
          </a:p>
          <a:p>
            <a:pPr lvl="0"/>
            <a:endParaRPr lang="ru-RU" sz="2600" b="1" dirty="0">
              <a:solidFill>
                <a:srgbClr val="0070C0"/>
              </a:solidFill>
              <a:latin typeface="Arial" panose="020B0604020202020204" pitchFamily="34" charset="0"/>
              <a:cs typeface="Arial" panose="020B0604020202020204" pitchFamily="34" charset="0"/>
            </a:endParaRPr>
          </a:p>
          <a:p>
            <a:pPr lvl="0"/>
            <a:endParaRPr lang="ru-RU" sz="2600" b="1" dirty="0">
              <a:solidFill>
                <a:srgbClr val="0070C0"/>
              </a:solidFill>
              <a:latin typeface="Arial" panose="020B0604020202020204" pitchFamily="34" charset="0"/>
              <a:cs typeface="Arial" panose="020B0604020202020204" pitchFamily="34" charset="0"/>
            </a:endParaRPr>
          </a:p>
          <a:p>
            <a:pPr lvl="0"/>
            <a:endParaRPr lang="ru-RU" sz="2600" b="1" dirty="0">
              <a:solidFill>
                <a:srgbClr val="0070C0"/>
              </a:solidFill>
              <a:latin typeface="Arial" panose="020B0604020202020204" pitchFamily="34" charset="0"/>
              <a:cs typeface="Arial" panose="020B0604020202020204" pitchFamily="34" charset="0"/>
            </a:endParaRPr>
          </a:p>
          <a:p>
            <a:pPr lvl="0"/>
            <a:endParaRPr lang="ru-RU" sz="2600" b="1" dirty="0">
              <a:solidFill>
                <a:srgbClr val="0070C0"/>
              </a:solidFill>
              <a:latin typeface="Arial" panose="020B0604020202020204" pitchFamily="34" charset="0"/>
              <a:cs typeface="Arial" panose="020B0604020202020204" pitchFamily="34" charset="0"/>
            </a:endParaRPr>
          </a:p>
          <a:p>
            <a:pPr lvl="0"/>
            <a:endParaRPr lang="ru-RU" sz="2600" b="1" dirty="0">
              <a:solidFill>
                <a:srgbClr val="0070C0"/>
              </a:solidFill>
              <a:latin typeface="Arial" panose="020B0604020202020204" pitchFamily="34" charset="0"/>
              <a:cs typeface="Arial" panose="020B0604020202020204" pitchFamily="34" charset="0"/>
            </a:endParaRPr>
          </a:p>
          <a:p>
            <a:pPr lvl="0"/>
            <a:endParaRPr lang="ru-RU" sz="2600" b="1" dirty="0">
              <a:solidFill>
                <a:srgbClr val="0070C0"/>
              </a:solidFill>
              <a:latin typeface="Arial" panose="020B0604020202020204" pitchFamily="34" charset="0"/>
              <a:cs typeface="Arial" panose="020B0604020202020204" pitchFamily="34" charset="0"/>
            </a:endParaRPr>
          </a:p>
          <a:p>
            <a:pPr lvl="0"/>
            <a:endParaRPr lang="ru-RU" sz="2600" b="1" dirty="0">
              <a:solidFill>
                <a:srgbClr val="0070C0"/>
              </a:solidFill>
              <a:latin typeface="Arial" panose="020B0604020202020204" pitchFamily="34" charset="0"/>
              <a:cs typeface="Arial" panose="020B0604020202020204" pitchFamily="34" charset="0"/>
            </a:endParaRPr>
          </a:p>
          <a:p>
            <a:pPr marL="0" lvl="0" indent="0">
              <a:buNone/>
            </a:pPr>
            <a:endParaRPr lang="ru-RU" sz="2600" b="1" dirty="0">
              <a:solidFill>
                <a:srgbClr val="0070C0"/>
              </a:solidFill>
              <a:latin typeface="Arial" panose="020B0604020202020204" pitchFamily="34" charset="0"/>
              <a:cs typeface="Arial" panose="020B0604020202020204" pitchFamily="34" charset="0"/>
            </a:endParaRPr>
          </a:p>
          <a:p>
            <a:pPr lvl="0"/>
            <a:endParaRPr lang="ru-RU" sz="2600" b="1" dirty="0">
              <a:solidFill>
                <a:srgbClr val="0070C0"/>
              </a:solidFill>
              <a:latin typeface="Arial" panose="020B0604020202020204" pitchFamily="34" charset="0"/>
              <a:cs typeface="Arial" panose="020B0604020202020204" pitchFamily="34" charset="0"/>
            </a:endParaRPr>
          </a:p>
          <a:p>
            <a:pPr lvl="0"/>
            <a:endParaRPr lang="ru-RU" sz="2600" b="1" dirty="0">
              <a:solidFill>
                <a:srgbClr val="0070C0"/>
              </a:solidFill>
              <a:latin typeface="Arial" panose="020B0604020202020204" pitchFamily="34" charset="0"/>
              <a:cs typeface="Arial" panose="020B0604020202020204" pitchFamily="34" charset="0"/>
            </a:endParaRPr>
          </a:p>
          <a:p>
            <a:pPr lvl="0"/>
            <a:endParaRPr lang="ru-RU" sz="2600" b="1" dirty="0">
              <a:solidFill>
                <a:srgbClr val="0070C0"/>
              </a:solidFill>
              <a:latin typeface="Arial" panose="020B0604020202020204" pitchFamily="34" charset="0"/>
              <a:cs typeface="Arial" panose="020B0604020202020204" pitchFamily="34" charset="0"/>
            </a:endParaRPr>
          </a:p>
          <a:p>
            <a:pPr lvl="0"/>
            <a:endParaRPr lang="ru-RU" sz="2600" b="1" dirty="0">
              <a:solidFill>
                <a:srgbClr val="0070C0"/>
              </a:solidFill>
              <a:latin typeface="Arial" panose="020B0604020202020204" pitchFamily="34" charset="0"/>
              <a:cs typeface="Arial" panose="020B0604020202020204" pitchFamily="34" charset="0"/>
            </a:endParaRPr>
          </a:p>
          <a:p>
            <a:pPr lvl="0"/>
            <a:endParaRPr lang="ru-RU" sz="2600" b="1" dirty="0">
              <a:solidFill>
                <a:srgbClr val="0070C0"/>
              </a:solidFill>
              <a:latin typeface="Arial" panose="020B0604020202020204" pitchFamily="34" charset="0"/>
              <a:cs typeface="Arial" panose="020B0604020202020204" pitchFamily="34" charset="0"/>
            </a:endParaRPr>
          </a:p>
          <a:p>
            <a:pPr lvl="0"/>
            <a:endParaRPr lang="ru-RU" sz="2600" dirty="0"/>
          </a:p>
          <a:p>
            <a:pPr lvl="0"/>
            <a:endParaRPr lang="sr-Latn-RS" sz="2600" dirty="0"/>
          </a:p>
          <a:p>
            <a:pPr marL="0" indent="0">
              <a:buNone/>
            </a:pPr>
            <a:endParaRPr lang="sr-Latn-RS" sz="2600" dirty="0"/>
          </a:p>
        </p:txBody>
      </p:sp>
      <p:pic>
        <p:nvPicPr>
          <p:cNvPr id="6" name="Picture 5"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634133" y="5222847"/>
            <a:ext cx="1557867" cy="153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814575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idx="4294967295"/>
          </p:nvPr>
        </p:nvSpPr>
        <p:spPr>
          <a:xfrm>
            <a:off x="525990" y="182880"/>
            <a:ext cx="9953625" cy="1287463"/>
          </a:xfrm>
        </p:spPr>
        <p:txBody>
          <a:bodyPr>
            <a:noAutofit/>
          </a:bodyPr>
          <a:lstStyle/>
          <a:p>
            <a:pPr>
              <a:defRPr/>
            </a:pPr>
            <a:r>
              <a:rPr lang="it-IT" sz="40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Da li HPV vakcina može izazvati autizam?</a:t>
            </a:r>
            <a:endParaRPr lang="en-US" sz="40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5" name="Rectangle 3"/>
          <p:cNvSpPr txBox="1">
            <a:spLocks/>
          </p:cNvSpPr>
          <p:nvPr/>
        </p:nvSpPr>
        <p:spPr>
          <a:xfrm>
            <a:off x="525990" y="1930400"/>
            <a:ext cx="10373783" cy="3292447"/>
          </a:xfrm>
          <a:prstGeom prst="rect">
            <a:avLst/>
          </a:prstGeom>
          <a:solidFill>
            <a:schemeClr val="bg1"/>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sr-Latn-RS" sz="3600" b="1" dirty="0">
                <a:solidFill>
                  <a:srgbClr val="FF0000"/>
                </a:solidFill>
                <a:latin typeface="Arial" panose="020B0604020202020204" pitchFamily="34" charset="0"/>
                <a:cs typeface="Arial" panose="020B0604020202020204" pitchFamily="34" charset="0"/>
              </a:rPr>
              <a:t>Apsolutno NE!</a:t>
            </a:r>
          </a:p>
          <a:p>
            <a:pPr lvl="0">
              <a:lnSpc>
                <a:spcPct val="110000"/>
              </a:lnSpc>
              <a:spcBef>
                <a:spcPts val="0"/>
              </a:spcBef>
            </a:pPr>
            <a:r>
              <a:rPr lang="sr-Latn-RS" dirty="0">
                <a:latin typeface="Arial" panose="020B0604020202020204" pitchFamily="34" charset="0"/>
                <a:cs typeface="Arial" panose="020B0604020202020204" pitchFamily="34" charset="0"/>
              </a:rPr>
              <a:t>Kao što se nijedna do sada poznata vakcina ne dovodi u uzročno posledičnu vezu sa autizmom, tako ni vakcina protiv HPV-a nema veze sa autizmom.</a:t>
            </a:r>
          </a:p>
          <a:p>
            <a:pPr lvl="0">
              <a:lnSpc>
                <a:spcPct val="110000"/>
              </a:lnSpc>
              <a:spcBef>
                <a:spcPts val="0"/>
              </a:spcBef>
            </a:pPr>
            <a:r>
              <a:rPr lang="sr-Latn-RS" dirty="0">
                <a:latin typeface="Arial" panose="020B0604020202020204" pitchFamily="34" charset="0"/>
                <a:cs typeface="Arial" panose="020B0604020202020204" pitchFamily="34" charset="0"/>
              </a:rPr>
              <a:t>Rezultati do sada sprovedenih istraživanja nisu ukazali ni na potencijalnu, a kamoli direktnu vezu između primanja HPV vakcine i pojave autizma.</a:t>
            </a:r>
            <a:endParaRPr lang="ru-RU" dirty="0">
              <a:latin typeface="Arial" panose="020B0604020202020204" pitchFamily="34" charset="0"/>
              <a:cs typeface="Arial" panose="020B0604020202020204" pitchFamily="34" charset="0"/>
            </a:endParaRPr>
          </a:p>
          <a:p>
            <a:pPr lvl="0"/>
            <a:endParaRPr lang="ru-RU" sz="3400" b="1" dirty="0">
              <a:solidFill>
                <a:srgbClr val="0070C0"/>
              </a:solidFill>
              <a:latin typeface="Arial" panose="020B0604020202020204" pitchFamily="34" charset="0"/>
              <a:cs typeface="Arial" panose="020B0604020202020204" pitchFamily="34" charset="0"/>
            </a:endParaRPr>
          </a:p>
          <a:p>
            <a:pPr lvl="0"/>
            <a:endParaRPr lang="ru-RU" sz="4700" b="1" dirty="0">
              <a:solidFill>
                <a:srgbClr val="0070C0"/>
              </a:solidFill>
              <a:latin typeface="Arial" panose="020B0604020202020204" pitchFamily="34" charset="0"/>
              <a:cs typeface="Arial" panose="020B0604020202020204" pitchFamily="34" charset="0"/>
            </a:endParaRPr>
          </a:p>
          <a:p>
            <a:pPr lvl="0"/>
            <a:endParaRPr lang="ru-RU" sz="4700" b="1" dirty="0">
              <a:solidFill>
                <a:srgbClr val="0070C0"/>
              </a:solidFill>
              <a:latin typeface="Arial" panose="020B0604020202020204" pitchFamily="34" charset="0"/>
              <a:cs typeface="Arial" panose="020B0604020202020204" pitchFamily="34" charset="0"/>
            </a:endParaRPr>
          </a:p>
          <a:p>
            <a:pPr lvl="0"/>
            <a:endParaRPr lang="ru-RU" sz="38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marL="0" lvl="0" indent="0">
              <a:buNone/>
            </a:pPr>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dirty="0"/>
          </a:p>
          <a:p>
            <a:pPr lvl="0"/>
            <a:endParaRPr lang="sr-Latn-RS" dirty="0"/>
          </a:p>
          <a:p>
            <a:pPr marL="0" indent="0">
              <a:buNone/>
            </a:pPr>
            <a:endParaRPr lang="sr-Latn-RS" dirty="0"/>
          </a:p>
        </p:txBody>
      </p:sp>
      <p:pic>
        <p:nvPicPr>
          <p:cNvPr id="6" name="Picture 5"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634133" y="5222847"/>
            <a:ext cx="1557867" cy="153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604223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idx="4294967295"/>
          </p:nvPr>
        </p:nvSpPr>
        <p:spPr>
          <a:xfrm>
            <a:off x="525990" y="182880"/>
            <a:ext cx="9953625" cy="682359"/>
          </a:xfrm>
        </p:spPr>
        <p:txBody>
          <a:bodyPr>
            <a:noAutofit/>
          </a:bodyPr>
          <a:lstStyle/>
          <a:p>
            <a:pPr>
              <a:defRPr/>
            </a:pPr>
            <a:br>
              <a:rPr lang="sr-Latn-RS" sz="4000" b="1" dirty="0">
                <a:solidFill>
                  <a:srgbClr val="217DC9"/>
                </a:solidFill>
                <a:effectLst>
                  <a:outerShdw blurRad="38100" dist="38100" dir="2700000" algn="tl">
                    <a:srgbClr val="C0C0C0"/>
                  </a:outerShdw>
                </a:effectLst>
                <a:latin typeface="Arial" panose="020B0604020202020204" pitchFamily="34" charset="0"/>
                <a:cs typeface="Arial" panose="020B0604020202020204" pitchFamily="34" charset="0"/>
              </a:rPr>
            </a:br>
            <a:r>
              <a:rPr lang="it-IT" sz="40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Da li HPV vakcina može negativno uticati na plodnost?</a:t>
            </a:r>
            <a:endParaRPr lang="en-US" sz="40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5" name="Rectangle 3"/>
          <p:cNvSpPr txBox="1">
            <a:spLocks/>
          </p:cNvSpPr>
          <p:nvPr/>
        </p:nvSpPr>
        <p:spPr>
          <a:xfrm>
            <a:off x="525990" y="1474839"/>
            <a:ext cx="10373783" cy="5383161"/>
          </a:xfrm>
          <a:prstGeom prst="rect">
            <a:avLst/>
          </a:prstGeom>
          <a:solidFill>
            <a:schemeClr val="bg1"/>
          </a:solidFill>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sr-Latn-RS" sz="6500" b="1" dirty="0">
                <a:solidFill>
                  <a:srgbClr val="FF0000"/>
                </a:solidFill>
                <a:latin typeface="Arial" panose="020B0604020202020204" pitchFamily="34" charset="0"/>
                <a:cs typeface="Arial" panose="020B0604020202020204" pitchFamily="34" charset="0"/>
              </a:rPr>
              <a:t>Apsolutno NE!</a:t>
            </a:r>
          </a:p>
          <a:p>
            <a:pPr marL="0" lvl="0" indent="0">
              <a:lnSpc>
                <a:spcPct val="120000"/>
              </a:lnSpc>
              <a:spcBef>
                <a:spcPts val="0"/>
              </a:spcBef>
              <a:buNone/>
            </a:pPr>
            <a:r>
              <a:rPr lang="sr-Latn-RS" sz="5100" dirty="0">
                <a:latin typeface="Arial" panose="020B0604020202020204" pitchFamily="34" charset="0"/>
                <a:cs typeface="Arial" panose="020B0604020202020204" pitchFamily="34" charset="0"/>
              </a:rPr>
              <a:t>Klinička ispitivanja su potvrdila da HPV vakcina ne izaziva nikakve reproduktivne probleme kod vakcinisanih.</a:t>
            </a:r>
          </a:p>
          <a:p>
            <a:pPr marL="0" lvl="0" indent="0">
              <a:lnSpc>
                <a:spcPct val="120000"/>
              </a:lnSpc>
              <a:spcBef>
                <a:spcPts val="0"/>
              </a:spcBef>
              <a:buNone/>
            </a:pPr>
            <a:r>
              <a:rPr lang="sr-Latn-RS" sz="5100" dirty="0">
                <a:latin typeface="Arial" panose="020B0604020202020204" pitchFamily="34" charset="0"/>
                <a:cs typeface="Arial" panose="020B0604020202020204" pitchFamily="34" charset="0"/>
              </a:rPr>
              <a:t>Bolje bi bilo reći da HPV vakcina pomaže u zaštiti reproduktivnog zdravlja sprečavanjem nastanka </a:t>
            </a:r>
            <a:r>
              <a:rPr lang="sr-Latn-RS" sz="5100" dirty="0" err="1">
                <a:latin typeface="Arial" panose="020B0604020202020204" pitchFamily="34" charset="0"/>
                <a:cs typeface="Arial" panose="020B0604020202020204" pitchFamily="34" charset="0"/>
              </a:rPr>
              <a:t>prekanceroznih</a:t>
            </a:r>
            <a:r>
              <a:rPr lang="sr-Latn-RS" sz="5100" dirty="0">
                <a:latin typeface="Arial" panose="020B0604020202020204" pitchFamily="34" charset="0"/>
                <a:cs typeface="Arial" panose="020B0604020202020204" pitchFamily="34" charset="0"/>
              </a:rPr>
              <a:t> lezija i raka grlića materice. </a:t>
            </a:r>
          </a:p>
          <a:p>
            <a:pPr marL="0" lvl="0" indent="0">
              <a:lnSpc>
                <a:spcPct val="120000"/>
              </a:lnSpc>
              <a:spcBef>
                <a:spcPts val="0"/>
              </a:spcBef>
              <a:buNone/>
            </a:pPr>
            <a:r>
              <a:rPr lang="sr-Latn-RS" sz="5100" dirty="0">
                <a:latin typeface="Arial" panose="020B0604020202020204" pitchFamily="34" charset="0"/>
                <a:cs typeface="Arial" panose="020B0604020202020204" pitchFamily="34" charset="0"/>
              </a:rPr>
              <a:t>Npr. hirurško lečenje </a:t>
            </a:r>
            <a:r>
              <a:rPr lang="sr-Latn-RS" sz="5100" dirty="0" err="1">
                <a:latin typeface="Arial" panose="020B0604020202020204" pitchFamily="34" charset="0"/>
                <a:cs typeface="Arial" panose="020B0604020202020204" pitchFamily="34" charset="0"/>
              </a:rPr>
              <a:t>prekanceroznih</a:t>
            </a:r>
            <a:r>
              <a:rPr lang="sr-Latn-RS" sz="5100" dirty="0">
                <a:latin typeface="Arial" panose="020B0604020202020204" pitchFamily="34" charset="0"/>
                <a:cs typeface="Arial" panose="020B0604020202020204" pitchFamily="34" charset="0"/>
              </a:rPr>
              <a:t> lezija grlića materice tokom trudnoće može dovesti do prevremenog porođaja i gubitka fetusa, a lečenje raka grlića materice (uklanjanje grlića materice i/ili cele materice, primena hemoterapije i/ili zračenja) ostavlja posledice - nesposobnost žene da rađa posle toga. Sve ovo se eliminiše vakcinacijom u pravo vreme.</a:t>
            </a:r>
            <a:endParaRPr lang="ru-RU" sz="5100" dirty="0">
              <a:latin typeface="Arial" panose="020B0604020202020204" pitchFamily="34" charset="0"/>
              <a:cs typeface="Arial" panose="020B0604020202020204" pitchFamily="34" charset="0"/>
            </a:endParaRPr>
          </a:p>
          <a:p>
            <a:pPr marL="0" lvl="0" indent="0">
              <a:lnSpc>
                <a:spcPct val="120000"/>
              </a:lnSpc>
              <a:spcBef>
                <a:spcPts val="0"/>
              </a:spcBef>
            </a:pPr>
            <a:endParaRPr lang="ru-RU" sz="4700" dirty="0">
              <a:latin typeface="Arial" panose="020B0604020202020204" pitchFamily="34" charset="0"/>
              <a:cs typeface="Arial" panose="020B0604020202020204" pitchFamily="34" charset="0"/>
            </a:endParaRPr>
          </a:p>
          <a:p>
            <a:pPr lvl="0"/>
            <a:endParaRPr lang="ru-RU" sz="4700" b="1" dirty="0">
              <a:solidFill>
                <a:srgbClr val="0070C0"/>
              </a:solidFill>
              <a:latin typeface="Arial" panose="020B0604020202020204" pitchFamily="34" charset="0"/>
              <a:cs typeface="Arial" panose="020B0604020202020204" pitchFamily="34" charset="0"/>
            </a:endParaRPr>
          </a:p>
          <a:p>
            <a:pPr lvl="0"/>
            <a:endParaRPr lang="ru-RU" sz="4700" b="1" dirty="0">
              <a:solidFill>
                <a:srgbClr val="0070C0"/>
              </a:solidFill>
              <a:latin typeface="Arial" panose="020B0604020202020204" pitchFamily="34" charset="0"/>
              <a:cs typeface="Arial" panose="020B0604020202020204" pitchFamily="34" charset="0"/>
            </a:endParaRPr>
          </a:p>
          <a:p>
            <a:pPr lvl="0"/>
            <a:endParaRPr lang="ru-RU" sz="4700" b="1" dirty="0">
              <a:solidFill>
                <a:srgbClr val="0070C0"/>
              </a:solidFill>
              <a:latin typeface="Arial" panose="020B0604020202020204" pitchFamily="34" charset="0"/>
              <a:cs typeface="Arial" panose="020B0604020202020204" pitchFamily="34" charset="0"/>
            </a:endParaRPr>
          </a:p>
          <a:p>
            <a:pPr lvl="0"/>
            <a:endParaRPr lang="ru-RU" sz="38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marL="0" lvl="0" indent="0">
              <a:buNone/>
            </a:pPr>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dirty="0"/>
          </a:p>
          <a:p>
            <a:pPr lvl="0"/>
            <a:endParaRPr lang="sr-Latn-RS" dirty="0"/>
          </a:p>
          <a:p>
            <a:pPr marL="0" indent="0">
              <a:buNone/>
            </a:pPr>
            <a:endParaRPr lang="sr-Latn-RS" dirty="0"/>
          </a:p>
        </p:txBody>
      </p:sp>
      <p:pic>
        <p:nvPicPr>
          <p:cNvPr id="6" name="Picture 5"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634133" y="5222847"/>
            <a:ext cx="1557867" cy="153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341146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idx="4294967295"/>
          </p:nvPr>
        </p:nvSpPr>
        <p:spPr>
          <a:xfrm>
            <a:off x="525990" y="182880"/>
            <a:ext cx="11036745" cy="1287463"/>
          </a:xfrm>
        </p:spPr>
        <p:txBody>
          <a:bodyPr>
            <a:noAutofit/>
          </a:bodyPr>
          <a:lstStyle/>
          <a:p>
            <a:pPr>
              <a:defRPr/>
            </a:pPr>
            <a:r>
              <a:rPr lang="sr-Latn-RS" sz="40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Ako ja nisam vakcinisana i nisam imala </a:t>
            </a:r>
            <a:r>
              <a:rPr lang="sr-Latn-RS" sz="4000" b="1"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karcinom</a:t>
            </a:r>
            <a:r>
              <a:rPr lang="sr-Latn-RS" sz="40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grlića materice, zašto bi se moja ćerka vakcinisala?</a:t>
            </a:r>
            <a:endParaRPr lang="en-US" sz="40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5" name="Rectangle 3"/>
          <p:cNvSpPr txBox="1">
            <a:spLocks/>
          </p:cNvSpPr>
          <p:nvPr/>
        </p:nvSpPr>
        <p:spPr>
          <a:xfrm>
            <a:off x="525990" y="2103120"/>
            <a:ext cx="10373783" cy="3637280"/>
          </a:xfrm>
          <a:prstGeom prst="rect">
            <a:avLst/>
          </a:prstGeom>
          <a:solidFill>
            <a:schemeClr val="bg1"/>
          </a:solidFill>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20000"/>
              </a:lnSpc>
              <a:spcBef>
                <a:spcPts val="0"/>
              </a:spcBef>
            </a:pPr>
            <a:r>
              <a:rPr lang="sr-Latn-RS" sz="5500" dirty="0">
                <a:latin typeface="Arial" panose="020B0604020202020204" pitchFamily="34" charset="0"/>
                <a:cs typeface="Arial" panose="020B0604020202020204" pitchFamily="34" charset="0"/>
              </a:rPr>
              <a:t>Rak grlića materice nije genetski uslovljeno oboljenje. </a:t>
            </a:r>
          </a:p>
          <a:p>
            <a:pPr lvl="0">
              <a:lnSpc>
                <a:spcPct val="120000"/>
              </a:lnSpc>
              <a:spcBef>
                <a:spcPts val="0"/>
              </a:spcBef>
            </a:pPr>
            <a:r>
              <a:rPr lang="sr-Latn-RS" sz="5500" dirty="0">
                <a:latin typeface="Arial" panose="020B0604020202020204" pitchFamily="34" charset="0"/>
                <a:cs typeface="Arial" panose="020B0604020202020204" pitchFamily="34" charset="0"/>
              </a:rPr>
              <a:t>Ako ženski deo porodice nije imao rak grlića materice, to ne znači da dete iz te porodice u kontaktu sa virusom neće biti u riziku za nastanak ovog oboljenja. </a:t>
            </a:r>
          </a:p>
          <a:p>
            <a:pPr lvl="0">
              <a:lnSpc>
                <a:spcPct val="120000"/>
              </a:lnSpc>
              <a:spcBef>
                <a:spcPts val="0"/>
              </a:spcBef>
            </a:pPr>
            <a:r>
              <a:rPr lang="sr-Latn-RS" sz="5500" dirty="0">
                <a:latin typeface="Arial" panose="020B0604020202020204" pitchFamily="34" charset="0"/>
                <a:cs typeface="Arial" panose="020B0604020202020204" pitchFamily="34" charset="0"/>
              </a:rPr>
              <a:t>Svetska zdravstvena organizacija preporučuje da se sve devojčice vakcinišu protiv HPV-a i da sve žene budu rutinski pregledane da bi se otkrile rane promene koje bi potencijalno mogle da dovedu do raka grlića materice.</a:t>
            </a:r>
            <a:endParaRPr lang="ru-RU" sz="5500" dirty="0">
              <a:latin typeface="Arial" panose="020B0604020202020204" pitchFamily="34" charset="0"/>
              <a:cs typeface="Arial" panose="020B0604020202020204" pitchFamily="34" charset="0"/>
            </a:endParaRPr>
          </a:p>
          <a:p>
            <a:pPr lvl="0"/>
            <a:endParaRPr lang="ru-RU" sz="4700" b="1" dirty="0">
              <a:solidFill>
                <a:srgbClr val="0070C0"/>
              </a:solidFill>
              <a:latin typeface="Arial" panose="020B0604020202020204" pitchFamily="34" charset="0"/>
              <a:cs typeface="Arial" panose="020B0604020202020204" pitchFamily="34" charset="0"/>
            </a:endParaRPr>
          </a:p>
          <a:p>
            <a:pPr lvl="0"/>
            <a:endParaRPr lang="ru-RU" sz="4700" b="1" dirty="0">
              <a:solidFill>
                <a:srgbClr val="0070C0"/>
              </a:solidFill>
              <a:latin typeface="Arial" panose="020B0604020202020204" pitchFamily="34" charset="0"/>
              <a:cs typeface="Arial" panose="020B0604020202020204" pitchFamily="34" charset="0"/>
            </a:endParaRPr>
          </a:p>
          <a:p>
            <a:pPr lvl="0"/>
            <a:endParaRPr lang="ru-RU" sz="4700" b="1" dirty="0">
              <a:solidFill>
                <a:srgbClr val="0070C0"/>
              </a:solidFill>
              <a:latin typeface="Arial" panose="020B0604020202020204" pitchFamily="34" charset="0"/>
              <a:cs typeface="Arial" panose="020B0604020202020204" pitchFamily="34" charset="0"/>
            </a:endParaRPr>
          </a:p>
          <a:p>
            <a:pPr lvl="0"/>
            <a:endParaRPr lang="ru-RU" sz="4700" b="1" dirty="0">
              <a:solidFill>
                <a:srgbClr val="0070C0"/>
              </a:solidFill>
              <a:latin typeface="Arial" panose="020B0604020202020204" pitchFamily="34" charset="0"/>
              <a:cs typeface="Arial" panose="020B0604020202020204" pitchFamily="34" charset="0"/>
            </a:endParaRPr>
          </a:p>
          <a:p>
            <a:pPr lvl="0"/>
            <a:endParaRPr lang="ru-RU" sz="38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marL="0" lvl="0" indent="0">
              <a:buNone/>
            </a:pPr>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dirty="0"/>
          </a:p>
          <a:p>
            <a:pPr lvl="0"/>
            <a:endParaRPr lang="sr-Latn-RS" dirty="0"/>
          </a:p>
          <a:p>
            <a:pPr marL="0" indent="0">
              <a:buNone/>
            </a:pPr>
            <a:endParaRPr lang="sr-Latn-RS" dirty="0"/>
          </a:p>
        </p:txBody>
      </p:sp>
      <p:pic>
        <p:nvPicPr>
          <p:cNvPr id="6" name="Picture 5"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634133" y="5222847"/>
            <a:ext cx="1557867" cy="153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007807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idx="4294967295"/>
          </p:nvPr>
        </p:nvSpPr>
        <p:spPr>
          <a:xfrm>
            <a:off x="525990" y="182880"/>
            <a:ext cx="10938423" cy="1287463"/>
          </a:xfrm>
        </p:spPr>
        <p:txBody>
          <a:bodyPr>
            <a:noAutofit/>
          </a:bodyPr>
          <a:lstStyle/>
          <a:p>
            <a:pPr>
              <a:defRPr/>
            </a:pPr>
            <a:r>
              <a:rPr lang="sr-Latn-RS" sz="40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Da li bi devojčice/žene nakon vakcinacije protiv HPV-a i dalje trebalo da rade Papa test?</a:t>
            </a:r>
            <a:endParaRPr lang="en-US" sz="40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5" name="Rectangle 3"/>
          <p:cNvSpPr txBox="1">
            <a:spLocks/>
          </p:cNvSpPr>
          <p:nvPr/>
        </p:nvSpPr>
        <p:spPr>
          <a:xfrm>
            <a:off x="525990" y="2103119"/>
            <a:ext cx="10373783" cy="4268183"/>
          </a:xfrm>
          <a:prstGeom prst="rect">
            <a:avLst/>
          </a:prstGeom>
          <a:solidFill>
            <a:schemeClr val="bg1"/>
          </a:solidFill>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sr-Latn-RS" sz="9000" b="1" dirty="0">
                <a:solidFill>
                  <a:srgbClr val="FF0000"/>
                </a:solidFill>
                <a:latin typeface="Arial" panose="020B0604020202020204" pitchFamily="34" charset="0"/>
                <a:cs typeface="Arial" panose="020B0604020202020204" pitchFamily="34" charset="0"/>
              </a:rPr>
              <a:t>                                    DA!</a:t>
            </a:r>
          </a:p>
          <a:p>
            <a:pPr lvl="0">
              <a:lnSpc>
                <a:spcPct val="120000"/>
              </a:lnSpc>
              <a:spcBef>
                <a:spcPts val="0"/>
              </a:spcBef>
            </a:pPr>
            <a:r>
              <a:rPr lang="sr-Latn-RS" sz="6500" dirty="0">
                <a:latin typeface="Arial" panose="020B0604020202020204" pitchFamily="34" charset="0"/>
                <a:cs typeface="Arial" panose="020B0604020202020204" pitchFamily="34" charset="0"/>
              </a:rPr>
              <a:t>Žene bi trebalo da nastave da redovno posećuju ginekologa na periodičnim pregledima i da rade Papa test. </a:t>
            </a:r>
          </a:p>
          <a:p>
            <a:pPr lvl="0">
              <a:lnSpc>
                <a:spcPct val="120000"/>
              </a:lnSpc>
              <a:spcBef>
                <a:spcPts val="0"/>
              </a:spcBef>
            </a:pPr>
            <a:r>
              <a:rPr lang="sr-Latn-RS" sz="6500" dirty="0">
                <a:latin typeface="Arial" panose="020B0604020202020204" pitchFamily="34" charset="0"/>
                <a:cs typeface="Arial" panose="020B0604020202020204" pitchFamily="34" charset="0"/>
              </a:rPr>
              <a:t>Svetska zdravstvena organizacija preporučuje da se sve žene pregledaju skriningom na rak grlića materice najmanje jednom godišnje u uzrastu od 30-49 godina, bez obzira na prethodni </a:t>
            </a:r>
            <a:r>
              <a:rPr lang="sr-Latn-RS" sz="6500" dirty="0" err="1">
                <a:latin typeface="Arial" panose="020B0604020202020204" pitchFamily="34" charset="0"/>
                <a:cs typeface="Arial" panose="020B0604020202020204" pitchFamily="34" charset="0"/>
              </a:rPr>
              <a:t>vakcinalni</a:t>
            </a:r>
            <a:r>
              <a:rPr lang="sr-Latn-RS" sz="6500" dirty="0">
                <a:latin typeface="Arial" panose="020B0604020202020204" pitchFamily="34" charset="0"/>
                <a:cs typeface="Arial" panose="020B0604020202020204" pitchFamily="34" charset="0"/>
              </a:rPr>
              <a:t> status. </a:t>
            </a:r>
          </a:p>
          <a:p>
            <a:pPr lvl="0">
              <a:lnSpc>
                <a:spcPct val="120000"/>
              </a:lnSpc>
              <a:spcBef>
                <a:spcPts val="0"/>
              </a:spcBef>
            </a:pPr>
            <a:r>
              <a:rPr lang="sr-Latn-RS" sz="6500" dirty="0">
                <a:latin typeface="Arial" panose="020B0604020202020204" pitchFamily="34" charset="0"/>
                <a:cs typeface="Arial" panose="020B0604020202020204" pitchFamily="34" charset="0"/>
              </a:rPr>
              <a:t>Sveobuhvatna strategija prevencije raka grlića materice bi stoga trebalo da uključuje i HPV vakcinaciju i skrining.</a:t>
            </a:r>
            <a:endParaRPr lang="ru-RU" sz="6500" dirty="0">
              <a:latin typeface="Arial" panose="020B0604020202020204" pitchFamily="34" charset="0"/>
              <a:cs typeface="Arial" panose="020B0604020202020204" pitchFamily="34" charset="0"/>
            </a:endParaRPr>
          </a:p>
          <a:p>
            <a:pPr marL="0" lvl="0" indent="0">
              <a:lnSpc>
                <a:spcPct val="120000"/>
              </a:lnSpc>
              <a:spcBef>
                <a:spcPts val="0"/>
              </a:spcBef>
            </a:pPr>
            <a:endParaRPr lang="ru-RU" sz="6500" b="1" dirty="0">
              <a:solidFill>
                <a:srgbClr val="0070C0"/>
              </a:solidFill>
              <a:latin typeface="Arial" panose="020B0604020202020204" pitchFamily="34" charset="0"/>
              <a:cs typeface="Arial" panose="020B0604020202020204" pitchFamily="34" charset="0"/>
            </a:endParaRPr>
          </a:p>
          <a:p>
            <a:pPr lvl="0"/>
            <a:endParaRPr lang="ru-RU" sz="5500" b="1" dirty="0">
              <a:solidFill>
                <a:srgbClr val="0070C0"/>
              </a:solidFill>
              <a:latin typeface="Arial" panose="020B0604020202020204" pitchFamily="34" charset="0"/>
              <a:cs typeface="Arial" panose="020B0604020202020204" pitchFamily="34" charset="0"/>
            </a:endParaRPr>
          </a:p>
          <a:p>
            <a:pPr lvl="0"/>
            <a:endParaRPr lang="ru-RU" sz="4700" b="1" dirty="0">
              <a:solidFill>
                <a:srgbClr val="0070C0"/>
              </a:solidFill>
              <a:latin typeface="Arial" panose="020B0604020202020204" pitchFamily="34" charset="0"/>
              <a:cs typeface="Arial" panose="020B0604020202020204" pitchFamily="34" charset="0"/>
            </a:endParaRPr>
          </a:p>
          <a:p>
            <a:pPr lvl="0"/>
            <a:endParaRPr lang="ru-RU" sz="4700" b="1" dirty="0">
              <a:solidFill>
                <a:srgbClr val="0070C0"/>
              </a:solidFill>
              <a:latin typeface="Arial" panose="020B0604020202020204" pitchFamily="34" charset="0"/>
              <a:cs typeface="Arial" panose="020B0604020202020204" pitchFamily="34" charset="0"/>
            </a:endParaRPr>
          </a:p>
          <a:p>
            <a:pPr lvl="0"/>
            <a:endParaRPr lang="ru-RU" sz="4700" b="1" dirty="0">
              <a:solidFill>
                <a:srgbClr val="0070C0"/>
              </a:solidFill>
              <a:latin typeface="Arial" panose="020B0604020202020204" pitchFamily="34" charset="0"/>
              <a:cs typeface="Arial" panose="020B0604020202020204" pitchFamily="34" charset="0"/>
            </a:endParaRPr>
          </a:p>
          <a:p>
            <a:pPr lvl="0"/>
            <a:endParaRPr lang="ru-RU" sz="4700" b="1" dirty="0">
              <a:solidFill>
                <a:srgbClr val="0070C0"/>
              </a:solidFill>
              <a:latin typeface="Arial" panose="020B0604020202020204" pitchFamily="34" charset="0"/>
              <a:cs typeface="Arial" panose="020B0604020202020204" pitchFamily="34" charset="0"/>
            </a:endParaRPr>
          </a:p>
          <a:p>
            <a:pPr lvl="0"/>
            <a:endParaRPr lang="ru-RU" sz="38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marL="0" lvl="0" indent="0">
              <a:buNone/>
            </a:pPr>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dirty="0"/>
          </a:p>
          <a:p>
            <a:pPr lvl="0"/>
            <a:endParaRPr lang="sr-Latn-RS" dirty="0"/>
          </a:p>
          <a:p>
            <a:pPr marL="0" indent="0">
              <a:buNone/>
            </a:pPr>
            <a:endParaRPr lang="sr-Latn-RS" dirty="0"/>
          </a:p>
        </p:txBody>
      </p:sp>
      <p:pic>
        <p:nvPicPr>
          <p:cNvPr id="6" name="Picture 5"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634133" y="5222847"/>
            <a:ext cx="1557867" cy="153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717641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p:cNvSpPr>
          <p:nvPr/>
        </p:nvSpPr>
        <p:spPr bwMode="auto">
          <a:xfrm>
            <a:off x="6689212" y="898726"/>
            <a:ext cx="4355702" cy="253027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288" tIns="41143" rIns="82288" bIns="41143"/>
          <a:lstStyle>
            <a:lvl1pPr marL="131763" indent="-131763" defTabSz="658813">
              <a:lnSpc>
                <a:spcPct val="90000"/>
              </a:lnSpc>
              <a:spcBef>
                <a:spcPts val="863"/>
              </a:spcBef>
              <a:buClr>
                <a:srgbClr val="9E3611"/>
              </a:buClr>
              <a:buSzPct val="85000"/>
              <a:buFont typeface="Wingdings" panose="05000000000000000000" pitchFamily="2" charset="2"/>
              <a:buChar char="§"/>
              <a:defRPr sz="1400">
                <a:solidFill>
                  <a:schemeClr val="tx1"/>
                </a:solidFill>
                <a:latin typeface="Arial" panose="020B0604020202020204" pitchFamily="34" charset="0"/>
              </a:defRPr>
            </a:lvl1pPr>
            <a:lvl2pPr marL="742950" indent="-285750" defTabSz="658813">
              <a:lnSpc>
                <a:spcPct val="90000"/>
              </a:lnSpc>
              <a:spcBef>
                <a:spcPts val="288"/>
              </a:spcBef>
              <a:spcAft>
                <a:spcPts val="150"/>
              </a:spcAft>
              <a:buClr>
                <a:srgbClr val="9E3611"/>
              </a:buClr>
              <a:buSzPct val="85000"/>
              <a:buFont typeface="Wingdings" panose="05000000000000000000" pitchFamily="2" charset="2"/>
              <a:buChar char="§"/>
              <a:defRPr sz="1300">
                <a:solidFill>
                  <a:schemeClr val="tx1"/>
                </a:solidFill>
                <a:latin typeface="Arial" panose="020B0604020202020204" pitchFamily="34" charset="0"/>
              </a:defRPr>
            </a:lvl2pPr>
            <a:lvl3pPr marL="11430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3pPr>
            <a:lvl4pPr marL="16002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4pPr>
            <a:lvl5pPr marL="20574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5pPr>
            <a:lvl6pPr marL="25146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6pPr>
            <a:lvl7pPr marL="29718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7pPr>
            <a:lvl8pPr marL="34290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8pPr>
            <a:lvl9pPr marL="38862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9pPr>
          </a:lstStyle>
          <a:p>
            <a:pPr algn="just">
              <a:buFont typeface="Wingdings" panose="05000000000000000000" pitchFamily="2" charset="2"/>
              <a:buNone/>
            </a:pPr>
            <a:endParaRPr lang="en-US" altLang="en-US" sz="3000">
              <a:solidFill>
                <a:srgbClr val="CC0000"/>
              </a:solidFill>
              <a:latin typeface="Rockwell" panose="02060603020205020403" pitchFamily="18" charset="0"/>
            </a:endParaRPr>
          </a:p>
        </p:txBody>
      </p:sp>
      <p:pic>
        <p:nvPicPr>
          <p:cNvPr id="28675" name="Picture 5"/>
          <p:cNvPicPr>
            <a:picLocks noChangeAspect="1" noChangeArrowheads="1"/>
          </p:cNvPicPr>
          <p:nvPr/>
        </p:nvPicPr>
        <p:blipFill>
          <a:blip r:embed="rId2">
            <a:extLst>
              <a:ext uri="{28A0092B-C50C-407E-A947-70E740481C1C}">
                <a14:useLocalDpi xmlns:a14="http://schemas.microsoft.com/office/drawing/2010/main" val="0"/>
              </a:ext>
            </a:extLst>
          </a:blip>
          <a:srcRect l="22049" t="17061" r="43562" b="5556"/>
          <a:stretch>
            <a:fillRect/>
          </a:stretch>
        </p:blipFill>
        <p:spPr bwMode="auto">
          <a:xfrm>
            <a:off x="952500" y="0"/>
            <a:ext cx="487561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7"/>
          <p:cNvSpPr>
            <a:spLocks noChangeArrowheads="1"/>
          </p:cNvSpPr>
          <p:nvPr/>
        </p:nvSpPr>
        <p:spPr bwMode="auto">
          <a:xfrm>
            <a:off x="952501" y="3209709"/>
            <a:ext cx="184731"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300">
                <a:solidFill>
                  <a:schemeClr val="tx1"/>
                </a:solidFill>
                <a:latin typeface="Arial" panose="020B0604020202020204" pitchFamily="34" charset="0"/>
                <a:cs typeface="Arial" panose="020B0604020202020204" pitchFamily="34" charset="0"/>
              </a:defRPr>
            </a:lvl1pPr>
            <a:lvl2pPr marL="742950" indent="-285750">
              <a:defRPr sz="1300">
                <a:solidFill>
                  <a:schemeClr val="tx1"/>
                </a:solidFill>
                <a:latin typeface="Arial" panose="020B0604020202020204" pitchFamily="34" charset="0"/>
                <a:cs typeface="Arial" panose="020B0604020202020204" pitchFamily="34" charset="0"/>
              </a:defRPr>
            </a:lvl2pPr>
            <a:lvl3pPr marL="1143000" indent="-228600">
              <a:defRPr sz="1300">
                <a:solidFill>
                  <a:schemeClr val="tx1"/>
                </a:solidFill>
                <a:latin typeface="Arial" panose="020B0604020202020204" pitchFamily="34" charset="0"/>
                <a:cs typeface="Arial" panose="020B0604020202020204" pitchFamily="34" charset="0"/>
              </a:defRPr>
            </a:lvl3pPr>
            <a:lvl4pPr marL="1600200" indent="-228600">
              <a:defRPr sz="1300">
                <a:solidFill>
                  <a:schemeClr val="tx1"/>
                </a:solidFill>
                <a:latin typeface="Arial" panose="020B0604020202020204" pitchFamily="34" charset="0"/>
                <a:cs typeface="Arial" panose="020B0604020202020204" pitchFamily="34" charset="0"/>
              </a:defRPr>
            </a:lvl4pPr>
            <a:lvl5pPr marL="2057400" indent="-228600">
              <a:defRPr sz="13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9pPr>
          </a:lstStyle>
          <a:p>
            <a:endParaRPr lang="en-US" altLang="en-US" sz="2250"/>
          </a:p>
        </p:txBody>
      </p:sp>
      <p:pic>
        <p:nvPicPr>
          <p:cNvPr id="28677" name="Picture 9" descr="De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1430" y="701459"/>
            <a:ext cx="4383484"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2" name="Text Box 10"/>
          <p:cNvSpPr txBox="1">
            <a:spLocks noChangeArrowheads="1"/>
          </p:cNvSpPr>
          <p:nvPr/>
        </p:nvSpPr>
        <p:spPr bwMode="auto">
          <a:xfrm>
            <a:off x="6934281" y="1953573"/>
            <a:ext cx="3837781" cy="592470"/>
          </a:xfrm>
          <a:prstGeom prst="rect">
            <a:avLst/>
          </a:prstGeom>
          <a:noFill/>
          <a:ln w="9525">
            <a:noFill/>
            <a:miter lim="800000"/>
            <a:headEnd/>
            <a:tailEnd/>
          </a:ln>
          <a:effectLst/>
        </p:spPr>
        <p:txBody>
          <a:bodyPr>
            <a:spAutoFit/>
          </a:bodyPr>
          <a:lstStyle>
            <a:lvl1pPr defTabSz="658813">
              <a:defRPr sz="1300">
                <a:solidFill>
                  <a:schemeClr val="tx1"/>
                </a:solidFill>
                <a:latin typeface="Arial" panose="020B0604020202020204" pitchFamily="34" charset="0"/>
                <a:cs typeface="Arial" panose="020B0604020202020204" pitchFamily="34" charset="0"/>
              </a:defRPr>
            </a:lvl1pPr>
            <a:lvl2pPr marL="742950" indent="-285750" defTabSz="658813">
              <a:defRPr sz="1300">
                <a:solidFill>
                  <a:schemeClr val="tx1"/>
                </a:solidFill>
                <a:latin typeface="Arial" panose="020B0604020202020204" pitchFamily="34" charset="0"/>
                <a:cs typeface="Arial" panose="020B0604020202020204" pitchFamily="34" charset="0"/>
              </a:defRPr>
            </a:lvl2pPr>
            <a:lvl3pPr marL="1143000" indent="-228600" defTabSz="658813">
              <a:defRPr sz="1300">
                <a:solidFill>
                  <a:schemeClr val="tx1"/>
                </a:solidFill>
                <a:latin typeface="Arial" panose="020B0604020202020204" pitchFamily="34" charset="0"/>
                <a:cs typeface="Arial" panose="020B0604020202020204" pitchFamily="34" charset="0"/>
              </a:defRPr>
            </a:lvl3pPr>
            <a:lvl4pPr marL="1600200" indent="-228600" defTabSz="658813">
              <a:defRPr sz="1300">
                <a:solidFill>
                  <a:schemeClr val="tx1"/>
                </a:solidFill>
                <a:latin typeface="Arial" panose="020B0604020202020204" pitchFamily="34" charset="0"/>
                <a:cs typeface="Arial" panose="020B0604020202020204" pitchFamily="34" charset="0"/>
              </a:defRPr>
            </a:lvl4pPr>
            <a:lvl5pPr marL="2057400" indent="-228600" defTabSz="658813">
              <a:defRPr sz="1300">
                <a:solidFill>
                  <a:schemeClr val="tx1"/>
                </a:solidFill>
                <a:latin typeface="Arial" panose="020B0604020202020204" pitchFamily="34" charset="0"/>
                <a:cs typeface="Arial" panose="020B0604020202020204" pitchFamily="34" charset="0"/>
              </a:defRPr>
            </a:lvl5pPr>
            <a:lvl6pPr marL="2514600" indent="-228600" defTabSz="658813"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defTabSz="658813"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defTabSz="658813"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defTabSz="658813"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9pPr>
          </a:lstStyle>
          <a:p>
            <a:pPr algn="ctr">
              <a:defRPr/>
            </a:pPr>
            <a:r>
              <a:rPr lang="sv-SE" altLang="en-US" sz="1625" b="1">
                <a:effectLst>
                  <a:outerShdw blurRad="38100" dist="38100" dir="2700000" algn="tl">
                    <a:srgbClr val="C0C0C0"/>
                  </a:outerShdw>
                </a:effectLst>
              </a:rPr>
              <a:t>Pogledajte animirani film i „video-klip“ o kolektivnom imunitetu:</a:t>
            </a:r>
            <a:endParaRPr lang="en-US" altLang="en-US" sz="1625" b="1" dirty="0">
              <a:effectLst>
                <a:outerShdw blurRad="38100" dist="38100" dir="2700000" algn="tl">
                  <a:srgbClr val="C0C0C0"/>
                </a:outerShdw>
              </a:effectLst>
            </a:endParaRPr>
          </a:p>
        </p:txBody>
      </p:sp>
      <p:pic>
        <p:nvPicPr>
          <p:cNvPr id="2" name="Picture 1"/>
          <p:cNvPicPr>
            <a:picLocks noChangeAspect="1"/>
          </p:cNvPicPr>
          <p:nvPr/>
        </p:nvPicPr>
        <p:blipFill rotWithShape="1">
          <a:blip r:embed="rId4"/>
          <a:srcRect l="53104" t="35063" r="28498" b="32136"/>
          <a:stretch/>
        </p:blipFill>
        <p:spPr>
          <a:xfrm>
            <a:off x="9476727" y="3670969"/>
            <a:ext cx="2069280" cy="2074224"/>
          </a:xfrm>
          <a:prstGeom prst="rect">
            <a:avLst/>
          </a:prstGeom>
        </p:spPr>
      </p:pic>
      <p:pic>
        <p:nvPicPr>
          <p:cNvPr id="14" name="Picture 13"/>
          <p:cNvPicPr>
            <a:picLocks noChangeAspect="1"/>
          </p:cNvPicPr>
          <p:nvPr/>
        </p:nvPicPr>
        <p:blipFill rotWithShape="1">
          <a:blip r:embed="rId4"/>
          <a:srcRect l="14057" t="35021" r="67373" b="32136"/>
          <a:stretch/>
        </p:blipFill>
        <p:spPr>
          <a:xfrm>
            <a:off x="6234789" y="3701672"/>
            <a:ext cx="2088034" cy="2076222"/>
          </a:xfrm>
          <a:prstGeom prst="rect">
            <a:avLst/>
          </a:prstGeom>
        </p:spPr>
      </p:pic>
      <p:sp>
        <p:nvSpPr>
          <p:cNvPr id="3" name="TextBox 2"/>
          <p:cNvSpPr txBox="1"/>
          <p:nvPr/>
        </p:nvSpPr>
        <p:spPr>
          <a:xfrm>
            <a:off x="6204537" y="5777894"/>
            <a:ext cx="2148538" cy="646331"/>
          </a:xfrm>
          <a:prstGeom prst="rect">
            <a:avLst/>
          </a:prstGeom>
          <a:noFill/>
        </p:spPr>
        <p:txBody>
          <a:bodyPr wrap="none" rtlCol="0">
            <a:spAutoFit/>
          </a:bodyPr>
          <a:lstStyle/>
          <a:p>
            <a:pPr algn="ctr"/>
            <a:r>
              <a:rPr lang="en-US"/>
              <a:t>Animirani film:</a:t>
            </a:r>
          </a:p>
          <a:p>
            <a:pPr algn="ctr"/>
            <a:r>
              <a:rPr lang="en-US"/>
              <a:t>„Kolektivni imunitet“</a:t>
            </a:r>
            <a:endParaRPr lang="en-US" dirty="0"/>
          </a:p>
        </p:txBody>
      </p:sp>
      <p:sp>
        <p:nvSpPr>
          <p:cNvPr id="16" name="TextBox 15"/>
          <p:cNvSpPr txBox="1"/>
          <p:nvPr/>
        </p:nvSpPr>
        <p:spPr>
          <a:xfrm>
            <a:off x="9437098" y="5777893"/>
            <a:ext cx="2148538" cy="646331"/>
          </a:xfrm>
          <a:prstGeom prst="rect">
            <a:avLst/>
          </a:prstGeom>
          <a:noFill/>
        </p:spPr>
        <p:txBody>
          <a:bodyPr wrap="none" rtlCol="0">
            <a:spAutoFit/>
          </a:bodyPr>
          <a:lstStyle/>
          <a:p>
            <a:pPr algn="ctr"/>
            <a:r>
              <a:rPr lang="en-US"/>
              <a:t>Video-klip:</a:t>
            </a:r>
          </a:p>
          <a:p>
            <a:pPr algn="ctr"/>
            <a:r>
              <a:rPr lang="en-US"/>
              <a:t>„Kolektivni imunitet“</a:t>
            </a:r>
            <a:endParaRPr lang="en-US" dirty="0"/>
          </a:p>
        </p:txBody>
      </p:sp>
    </p:spTree>
    <p:extLst>
      <p:ext uri="{BB962C8B-B14F-4D97-AF65-F5344CB8AC3E}">
        <p14:creationId xmlns:p14="http://schemas.microsoft.com/office/powerpoint/2010/main" val="3357374996"/>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7"/>
          <p:cNvPicPr>
            <a:picLocks noChangeAspect="1" noChangeArrowheads="1"/>
          </p:cNvPicPr>
          <p:nvPr/>
        </p:nvPicPr>
        <p:blipFill>
          <a:blip r:embed="rId2">
            <a:extLst>
              <a:ext uri="{28A0092B-C50C-407E-A947-70E740481C1C}">
                <a14:useLocalDpi xmlns:a14="http://schemas.microsoft.com/office/drawing/2010/main" val="0"/>
              </a:ext>
            </a:extLst>
          </a:blip>
          <a:srcRect t="12909" b="5156"/>
          <a:stretch>
            <a:fillRect/>
          </a:stretch>
        </p:blipFill>
        <p:spPr bwMode="auto">
          <a:xfrm>
            <a:off x="1758156" y="1335486"/>
            <a:ext cx="8937625" cy="457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12"/>
          <p:cNvPicPr>
            <a:picLocks noChangeAspect="1" noChangeArrowheads="1"/>
          </p:cNvPicPr>
          <p:nvPr/>
        </p:nvPicPr>
        <p:blipFill>
          <a:blip r:embed="rId2">
            <a:extLst>
              <a:ext uri="{28A0092B-C50C-407E-A947-70E740481C1C}">
                <a14:useLocalDpi xmlns:a14="http://schemas.microsoft.com/office/drawing/2010/main" val="0"/>
              </a:ext>
            </a:extLst>
          </a:blip>
          <a:srcRect t="12909" b="5156"/>
          <a:stretch>
            <a:fillRect/>
          </a:stretch>
        </p:blipFill>
        <p:spPr bwMode="auto">
          <a:xfrm>
            <a:off x="1758156" y="1335486"/>
            <a:ext cx="8937625" cy="457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13"/>
          <p:cNvPicPr>
            <a:picLocks noChangeAspect="1" noChangeArrowheads="1"/>
          </p:cNvPicPr>
          <p:nvPr/>
        </p:nvPicPr>
        <p:blipFill>
          <a:blip r:embed="rId3">
            <a:extLst>
              <a:ext uri="{28A0092B-C50C-407E-A947-70E740481C1C}">
                <a14:useLocalDpi xmlns:a14="http://schemas.microsoft.com/office/drawing/2010/main" val="0"/>
              </a:ext>
            </a:extLst>
          </a:blip>
          <a:srcRect t="32590" b="6268"/>
          <a:stretch>
            <a:fillRect/>
          </a:stretch>
        </p:blipFill>
        <p:spPr bwMode="auto">
          <a:xfrm>
            <a:off x="1750219" y="5462985"/>
            <a:ext cx="8927704"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01" name="Group 16"/>
          <p:cNvGrpSpPr>
            <a:grpSpLocks/>
          </p:cNvGrpSpPr>
          <p:nvPr/>
        </p:nvGrpSpPr>
        <p:grpSpPr bwMode="auto">
          <a:xfrm>
            <a:off x="1750219" y="1363266"/>
            <a:ext cx="8945563" cy="7540625"/>
            <a:chOff x="402" y="673"/>
            <a:chExt cx="4508" cy="3800"/>
          </a:xfrm>
        </p:grpSpPr>
        <p:pic>
          <p:nvPicPr>
            <p:cNvPr id="29704" name="Picture 14"/>
            <p:cNvPicPr>
              <a:picLocks noChangeAspect="1" noChangeArrowheads="1"/>
            </p:cNvPicPr>
            <p:nvPr/>
          </p:nvPicPr>
          <p:blipFill>
            <a:blip r:embed="rId2">
              <a:extLst>
                <a:ext uri="{28A0092B-C50C-407E-A947-70E740481C1C}">
                  <a14:useLocalDpi xmlns:a14="http://schemas.microsoft.com/office/drawing/2010/main" val="0"/>
                </a:ext>
              </a:extLst>
            </a:blip>
            <a:srcRect t="12909" b="5156"/>
            <a:stretch>
              <a:fillRect/>
            </a:stretch>
          </p:blipFill>
          <p:spPr bwMode="auto">
            <a:xfrm>
              <a:off x="406" y="673"/>
              <a:ext cx="4504" cy="2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15"/>
            <p:cNvPicPr>
              <a:picLocks noChangeAspect="1" noChangeArrowheads="1"/>
            </p:cNvPicPr>
            <p:nvPr/>
          </p:nvPicPr>
          <p:blipFill>
            <a:blip r:embed="rId3">
              <a:extLst>
                <a:ext uri="{28A0092B-C50C-407E-A947-70E740481C1C}">
                  <a14:useLocalDpi xmlns:a14="http://schemas.microsoft.com/office/drawing/2010/main" val="0"/>
                </a:ext>
              </a:extLst>
            </a:blip>
            <a:srcRect t="32590" b="6268"/>
            <a:stretch>
              <a:fillRect/>
            </a:stretch>
          </p:blipFill>
          <p:spPr bwMode="auto">
            <a:xfrm>
              <a:off x="402" y="2753"/>
              <a:ext cx="4499" cy="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6034" name="Text Box 18"/>
          <p:cNvSpPr txBox="1">
            <a:spLocks noChangeArrowheads="1"/>
          </p:cNvSpPr>
          <p:nvPr/>
        </p:nvSpPr>
        <p:spPr bwMode="auto">
          <a:xfrm>
            <a:off x="1470422" y="-35719"/>
            <a:ext cx="9596438" cy="1558107"/>
          </a:xfrm>
          <a:prstGeom prst="rect">
            <a:avLst/>
          </a:prstGeom>
          <a:noFill/>
          <a:ln w="9525">
            <a:noFill/>
            <a:miter lim="800000"/>
            <a:headEnd/>
            <a:tailEnd/>
          </a:ln>
          <a:effectLst/>
        </p:spPr>
        <p:txBody>
          <a:bodyPr lIns="114288" tIns="57144" rIns="114288" bIns="57144">
            <a:spAutoFit/>
          </a:bodyPr>
          <a:lstStyle/>
          <a:p>
            <a:pPr marL="428625" indent="-428625" algn="ctr" defTabSz="823516">
              <a:defRPr/>
            </a:pPr>
            <a:r>
              <a:rPr lang="pl-PL" sz="3125" b="1" dirty="0">
                <a:solidFill>
                  <a:srgbClr val="217DC9"/>
                </a:solidFill>
                <a:effectLst>
                  <a:outerShdw blurRad="38100" dist="38100" dir="2700000" algn="tl">
                    <a:srgbClr val="C0C0C0"/>
                  </a:outerShdw>
                </a:effectLst>
                <a:latin typeface="Arial" charset="0"/>
                <a:cs typeface="Arial" charset="0"/>
              </a:rPr>
              <a:t>Odgovore na dodatna pitanja možete dobiti na internet stranici</a:t>
            </a:r>
            <a:endParaRPr lang="en-US" sz="3125" b="1" dirty="0">
              <a:solidFill>
                <a:srgbClr val="217DC9"/>
              </a:solidFill>
              <a:effectLst>
                <a:outerShdw blurRad="38100" dist="38100" dir="2700000" algn="tl">
                  <a:srgbClr val="C0C0C0"/>
                </a:outerShdw>
              </a:effectLst>
              <a:latin typeface="Arial" charset="0"/>
              <a:cs typeface="Arial" charset="0"/>
            </a:endParaRPr>
          </a:p>
          <a:p>
            <a:pPr marL="428625" indent="-428625" algn="ctr" defTabSz="823516">
              <a:defRPr/>
            </a:pPr>
            <a:r>
              <a:rPr lang="en-US" sz="3125" b="1" dirty="0">
                <a:solidFill>
                  <a:srgbClr val="CC0000"/>
                </a:solidFill>
                <a:effectLst>
                  <a:outerShdw blurRad="38100" dist="38100" dir="2700000" algn="tl">
                    <a:srgbClr val="C0C0C0"/>
                  </a:outerShdw>
                </a:effectLst>
                <a:latin typeface="Arial" charset="0"/>
                <a:cs typeface="Arial" charset="0"/>
              </a:rPr>
              <a:t>www.izjzv.org.rs/app/vakcine/</a:t>
            </a:r>
          </a:p>
        </p:txBody>
      </p:sp>
      <p:pic>
        <p:nvPicPr>
          <p:cNvPr id="29703" name="Picture 19" descr="Web_stranica_qr_co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3517" y="5332017"/>
            <a:ext cx="1525984" cy="152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88498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idx="4294967295"/>
          </p:nvPr>
        </p:nvSpPr>
        <p:spPr>
          <a:xfrm>
            <a:off x="525990" y="182880"/>
            <a:ext cx="9953625" cy="1287463"/>
          </a:xfrm>
        </p:spPr>
        <p:txBody>
          <a:bodyPr>
            <a:normAutofit/>
          </a:bodyPr>
          <a:lstStyle/>
          <a:p>
            <a:pPr>
              <a:defRPr/>
            </a:pPr>
            <a:r>
              <a:rPr lang="en-US" sz="4000" b="1" cap="none"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Počeci</a:t>
            </a:r>
            <a:r>
              <a:rPr lang="en-US" sz="40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4000" b="1" cap="none"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sprovođenja</a:t>
            </a:r>
            <a:r>
              <a:rPr lang="en-US" sz="40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4000" b="1" cap="none"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vakcinacije</a:t>
            </a:r>
            <a:r>
              <a:rPr lang="en-US" sz="40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u </a:t>
            </a:r>
            <a:r>
              <a:rPr lang="en-US" sz="4000" b="1" cap="none"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Novom</a:t>
            </a:r>
            <a:r>
              <a:rPr lang="en-US" sz="40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4000" b="1" cap="none"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Sadu</a:t>
            </a:r>
            <a:endParaRPr lang="en-US" sz="40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5" name="Rectangle 3"/>
          <p:cNvSpPr txBox="1">
            <a:spLocks/>
          </p:cNvSpPr>
          <p:nvPr/>
        </p:nvSpPr>
        <p:spPr>
          <a:xfrm>
            <a:off x="525990" y="1764383"/>
            <a:ext cx="10373783" cy="3820339"/>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20000"/>
              </a:lnSpc>
              <a:spcBef>
                <a:spcPts val="0"/>
              </a:spcBef>
            </a:pPr>
            <a:r>
              <a:rPr lang="sr-Latn-RS" sz="2600" dirty="0">
                <a:latin typeface="Arial" panose="020B0604020202020204" pitchFamily="34" charset="0"/>
                <a:cs typeface="Arial" panose="020B0604020202020204" pitchFamily="34" charset="0"/>
              </a:rPr>
              <a:t>U Novom Sadu: tokom 2020/21 i 2021/22 – besplatno – četvorovalentna </a:t>
            </a:r>
            <a:r>
              <a:rPr lang="sr-Latn-RS" sz="2600" dirty="0" err="1">
                <a:latin typeface="Arial" panose="020B0604020202020204" pitchFamily="34" charset="0"/>
                <a:cs typeface="Arial" panose="020B0604020202020204" pitchFamily="34" charset="0"/>
              </a:rPr>
              <a:t>Gardasil</a:t>
            </a:r>
            <a:r>
              <a:rPr lang="sr-Latn-RS" sz="2600" dirty="0">
                <a:latin typeface="Arial" panose="020B0604020202020204" pitchFamily="34" charset="0"/>
                <a:cs typeface="Arial" panose="020B0604020202020204" pitchFamily="34" charset="0"/>
              </a:rPr>
              <a:t> 4 vakcina</a:t>
            </a:r>
          </a:p>
          <a:p>
            <a:pPr lvl="0">
              <a:lnSpc>
                <a:spcPct val="120000"/>
              </a:lnSpc>
              <a:spcBef>
                <a:spcPts val="0"/>
              </a:spcBef>
            </a:pPr>
            <a:r>
              <a:rPr lang="sr-Latn-RS" sz="2600" dirty="0">
                <a:latin typeface="Arial" panose="020B0604020202020204" pitchFamily="34" charset="0"/>
                <a:cs typeface="Arial" panose="020B0604020202020204" pitchFamily="34" charset="0"/>
              </a:rPr>
              <a:t>Najpre su se (2020/21) promotivnim kampanjama vakcinisale devojčice, a onda 2021/22 i dečaci. U ove dve godine obuhvaćen je školski uzrast (12-18 godina).</a:t>
            </a:r>
          </a:p>
          <a:p>
            <a:pPr lvl="0">
              <a:lnSpc>
                <a:spcPct val="120000"/>
              </a:lnSpc>
              <a:spcBef>
                <a:spcPts val="0"/>
              </a:spcBef>
            </a:pPr>
            <a:r>
              <a:rPr lang="sr-Latn-RS" sz="2600" dirty="0">
                <a:latin typeface="Arial" panose="020B0604020202020204" pitchFamily="34" charset="0"/>
                <a:cs typeface="Arial" panose="020B0604020202020204" pitchFamily="34" charset="0"/>
              </a:rPr>
              <a:t>Na talasu velikog interesovanja, u Republici Srbiji započinje vakcinacija </a:t>
            </a:r>
            <a:r>
              <a:rPr lang="sr-Latn-RS" sz="2600" dirty="0" err="1">
                <a:latin typeface="Arial" panose="020B0604020202020204" pitchFamily="34" charset="0"/>
                <a:cs typeface="Arial" panose="020B0604020202020204" pitchFamily="34" charset="0"/>
              </a:rPr>
              <a:t>devetovalentnom</a:t>
            </a:r>
            <a:r>
              <a:rPr lang="sr-Latn-RS" sz="2600" dirty="0">
                <a:latin typeface="Arial" panose="020B0604020202020204" pitchFamily="34" charset="0"/>
                <a:cs typeface="Arial" panose="020B0604020202020204" pitchFamily="34" charset="0"/>
              </a:rPr>
              <a:t> </a:t>
            </a:r>
            <a:r>
              <a:rPr lang="sr-Latn-RS" sz="2600" dirty="0" err="1">
                <a:latin typeface="Arial" panose="020B0604020202020204" pitchFamily="34" charset="0"/>
                <a:cs typeface="Arial" panose="020B0604020202020204" pitchFamily="34" charset="0"/>
              </a:rPr>
              <a:t>Gardasil</a:t>
            </a:r>
            <a:r>
              <a:rPr lang="sr-Latn-RS" sz="2600" dirty="0">
                <a:latin typeface="Arial" panose="020B0604020202020204" pitchFamily="34" charset="0"/>
                <a:cs typeface="Arial" panose="020B0604020202020204" pitchFamily="34" charset="0"/>
              </a:rPr>
              <a:t> 9 vakcinom početkom juna 2022. Iako preporučena, ova vakcina je besplatna, za oba pola, uzrasta 9-19 godina.</a:t>
            </a:r>
            <a:endParaRPr lang="ru-RU" sz="2600" dirty="0">
              <a:latin typeface="Arial" panose="020B0604020202020204" pitchFamily="34" charset="0"/>
              <a:cs typeface="Arial" panose="020B0604020202020204" pitchFamily="34" charset="0"/>
            </a:endParaRPr>
          </a:p>
          <a:p>
            <a:pPr marL="0" lvl="0" indent="0">
              <a:lnSpc>
                <a:spcPct val="120000"/>
              </a:lnSpc>
              <a:spcBef>
                <a:spcPts val="0"/>
              </a:spcBef>
            </a:pPr>
            <a:endParaRPr lang="ru-RU" sz="2600" dirty="0"/>
          </a:p>
          <a:p>
            <a:pPr lvl="0"/>
            <a:endParaRPr lang="sr-Latn-RS" sz="2600" dirty="0"/>
          </a:p>
          <a:p>
            <a:pPr marL="0" indent="0">
              <a:buNone/>
            </a:pPr>
            <a:endParaRPr lang="sr-Latn-RS" sz="2600" dirty="0"/>
          </a:p>
        </p:txBody>
      </p:sp>
      <p:pic>
        <p:nvPicPr>
          <p:cNvPr id="6" name="Picture 5"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634133" y="5222847"/>
            <a:ext cx="1557867" cy="153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301336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528" y="844908"/>
            <a:ext cx="11327938" cy="5054447"/>
          </a:xfrm>
          <a:solidFill>
            <a:schemeClr val="bg1"/>
          </a:solidFill>
        </p:spPr>
        <p:txBody>
          <a:bodyPr>
            <a:noAutofit/>
          </a:bodyPr>
          <a:lstStyle/>
          <a:p>
            <a:pPr>
              <a:defRPr/>
            </a:pPr>
            <a:r>
              <a:rPr lang="sr-Latn-RS" sz="1400" dirty="0">
                <a:latin typeface="Arial" panose="020B0604020202020204" pitchFamily="34" charset="0"/>
                <a:cs typeface="Arial" panose="020B0604020202020204" pitchFamily="34" charset="0"/>
              </a:rPr>
              <a:t>1) Zakon o zaštiti stanovništva od zaraznih bolesti („Sl. Glasnik RS“, broj 15/2016, 68/2020 i 136/2020).</a:t>
            </a:r>
            <a:br>
              <a:rPr lang="sr-Latn-RS" sz="1400" dirty="0">
                <a:latin typeface="Arial" panose="020B0604020202020204" pitchFamily="34" charset="0"/>
                <a:cs typeface="Arial" panose="020B0604020202020204" pitchFamily="34" charset="0"/>
              </a:rPr>
            </a:br>
            <a:r>
              <a:rPr lang="sr-Latn-RS" sz="1400" dirty="0">
                <a:latin typeface="Arial" panose="020B0604020202020204" pitchFamily="34" charset="0"/>
                <a:cs typeface="Arial" panose="020B0604020202020204" pitchFamily="34" charset="0"/>
              </a:rPr>
              <a:t>2) Pravilnik o imunizaciji i načinu zaštite lekovima („Sl. Glasnik RS“, broj 88/2017, 11/2018, 14/2018, 45/2018, 48/2018, 58/2018, 104/2018, 6/2021, 52/2021 i 66/2022).</a:t>
            </a:r>
            <a:br>
              <a:rPr lang="sr-Latn-RS" sz="1400" dirty="0">
                <a:latin typeface="Arial" panose="020B0604020202020204" pitchFamily="34" charset="0"/>
                <a:cs typeface="Arial" panose="020B0604020202020204" pitchFamily="34" charset="0"/>
              </a:rPr>
            </a:br>
            <a:r>
              <a:rPr lang="sr-Latn-RS" sz="1400" dirty="0">
                <a:latin typeface="Arial" panose="020B0604020202020204" pitchFamily="34" charset="0"/>
                <a:cs typeface="Arial" panose="020B0604020202020204" pitchFamily="34" charset="0"/>
              </a:rPr>
              <a:t>3) Pravilnik o Programu obavezne i preporučene imunizacije stanovništva protiv određenih bolesti („Sl. Glasnik RS“, broj 23/2023 ).</a:t>
            </a:r>
            <a:br>
              <a:rPr lang="sr-Latn-RS" sz="1400" dirty="0">
                <a:latin typeface="Arial" panose="020B0604020202020204" pitchFamily="34" charset="0"/>
                <a:cs typeface="Arial" panose="020B0604020202020204" pitchFamily="34" charset="0"/>
              </a:rPr>
            </a:br>
            <a:r>
              <a:rPr lang="sr-Latn-RS" sz="1400" dirty="0">
                <a:latin typeface="Arial" panose="020B0604020202020204" pitchFamily="34" charset="0"/>
                <a:cs typeface="Arial" panose="020B0604020202020204" pitchFamily="34" charset="0"/>
              </a:rPr>
              <a:t>4) Stručno-metodološko uputstvo za sprovođenje preporučene imunizacije protiv </a:t>
            </a:r>
            <a:r>
              <a:rPr lang="sr-Latn-RS" sz="1400" dirty="0" err="1">
                <a:latin typeface="Arial" panose="020B0604020202020204" pitchFamily="34" charset="0"/>
                <a:cs typeface="Arial" panose="020B0604020202020204" pitchFamily="34" charset="0"/>
              </a:rPr>
              <a:t>oboLjenja</a:t>
            </a:r>
            <a:r>
              <a:rPr lang="sr-Latn-RS" sz="1400" dirty="0">
                <a:latin typeface="Arial" panose="020B0604020202020204" pitchFamily="34" charset="0"/>
                <a:cs typeface="Arial" panose="020B0604020202020204" pitchFamily="34" charset="0"/>
              </a:rPr>
              <a:t> izazvanih humanim papiloma virusom (HPV), vakcinom </a:t>
            </a:r>
            <a:r>
              <a:rPr lang="sr-Latn-RS" sz="1400" dirty="0" err="1">
                <a:latin typeface="Arial" panose="020B0604020202020204" pitchFamily="34" charset="0"/>
                <a:cs typeface="Arial" panose="020B0604020202020204" pitchFamily="34" charset="0"/>
              </a:rPr>
              <a:t>Gardasil</a:t>
            </a:r>
            <a:r>
              <a:rPr lang="sr-Latn-RS" sz="1400" dirty="0">
                <a:latin typeface="Arial" panose="020B0604020202020204" pitchFamily="34" charset="0"/>
                <a:cs typeface="Arial" panose="020B0604020202020204" pitchFamily="34" charset="0"/>
              </a:rPr>
              <a:t> 9. Institut za javno zdravlje Srbije, 2022.</a:t>
            </a:r>
            <a:br>
              <a:rPr lang="sr-Latn-RS" sz="1400" dirty="0">
                <a:latin typeface="Arial" panose="020B0604020202020204" pitchFamily="34" charset="0"/>
                <a:cs typeface="Arial" panose="020B0604020202020204" pitchFamily="34" charset="0"/>
              </a:rPr>
            </a:br>
            <a:r>
              <a:rPr lang="sr-Latn-RS" sz="1400" dirty="0">
                <a:latin typeface="Arial" panose="020B0604020202020204" pitchFamily="34" charset="0"/>
                <a:cs typeface="Arial" panose="020B0604020202020204" pitchFamily="34" charset="0"/>
              </a:rPr>
              <a:t>5) Petrović V, </a:t>
            </a:r>
            <a:r>
              <a:rPr lang="sr-Latn-RS" sz="1400" dirty="0" err="1">
                <a:latin typeface="Arial" panose="020B0604020202020204" pitchFamily="34" charset="0"/>
                <a:cs typeface="Arial" panose="020B0604020202020204" pitchFamily="34" charset="0"/>
              </a:rPr>
              <a:t>Šeguljev</a:t>
            </a:r>
            <a:r>
              <a:rPr lang="sr-Latn-RS" sz="1400" dirty="0">
                <a:latin typeface="Arial" panose="020B0604020202020204" pitchFamily="34" charset="0"/>
                <a:cs typeface="Arial" panose="020B0604020202020204" pitchFamily="34" charset="0"/>
              </a:rPr>
              <a:t> Z, Radovanović Z. Imunizacija protiv zaraznih bolesti. Medicinski fakultet Univerziteta u Novom Sadu. Novi Sad. 2015. ISBN 978-86-7197-452-3.</a:t>
            </a:r>
            <a:br>
              <a:rPr lang="sr-Latn-RS" sz="1400" dirty="0">
                <a:latin typeface="Arial" panose="020B0604020202020204" pitchFamily="34" charset="0"/>
                <a:cs typeface="Arial" panose="020B0604020202020204" pitchFamily="34" charset="0"/>
              </a:rPr>
            </a:br>
            <a:r>
              <a:rPr lang="sr-Latn-RS" sz="1400" dirty="0">
                <a:latin typeface="Arial" panose="020B0604020202020204" pitchFamily="34" charset="0"/>
                <a:cs typeface="Arial" panose="020B0604020202020204" pitchFamily="34" charset="0"/>
              </a:rPr>
              <a:t>3):315-23.</a:t>
            </a:r>
            <a:br>
              <a:rPr lang="sr-Latn-RS" sz="1400" dirty="0">
                <a:latin typeface="Arial" panose="020B0604020202020204" pitchFamily="34" charset="0"/>
                <a:cs typeface="Arial" panose="020B0604020202020204" pitchFamily="34" charset="0"/>
              </a:rPr>
            </a:br>
            <a:r>
              <a:rPr lang="sr-Latn-RS" sz="1400" dirty="0">
                <a:latin typeface="Arial" panose="020B0604020202020204" pitchFamily="34" charset="0"/>
                <a:cs typeface="Arial" panose="020B0604020202020204" pitchFamily="34" charset="0"/>
              </a:rPr>
              <a:t>6) IZJZS „Batut“. (</a:t>
            </a:r>
            <a:r>
              <a:rPr lang="sr-Latn-RS" sz="1400" dirty="0" err="1">
                <a:latin typeface="Arial" panose="020B0604020202020204" pitchFamily="34" charset="0"/>
                <a:cs typeface="Arial" panose="020B0604020202020204" pitchFamily="34" charset="0"/>
              </a:rPr>
              <a:t>Available</a:t>
            </a:r>
            <a:r>
              <a:rPr lang="sr-Latn-RS" sz="1400" dirty="0">
                <a:latin typeface="Arial" panose="020B0604020202020204" pitchFamily="34" charset="0"/>
                <a:cs typeface="Arial" panose="020B0604020202020204" pitchFamily="34" charset="0"/>
              </a:rPr>
              <a:t> from: http://www.batut.org.rs/index.php?content=1815).</a:t>
            </a:r>
            <a:br>
              <a:rPr lang="sr-Latn-RS" sz="1400" dirty="0">
                <a:latin typeface="Arial" panose="020B0604020202020204" pitchFamily="34" charset="0"/>
                <a:cs typeface="Arial" panose="020B0604020202020204" pitchFamily="34" charset="0"/>
              </a:rPr>
            </a:br>
            <a:r>
              <a:rPr lang="sr-Latn-RS" sz="1400" dirty="0">
                <a:latin typeface="Arial" panose="020B0604020202020204" pitchFamily="34" charset="0"/>
                <a:cs typeface="Arial" panose="020B0604020202020204" pitchFamily="34" charset="0"/>
              </a:rPr>
              <a:t>7) IOC/IARC HPV </a:t>
            </a:r>
            <a:r>
              <a:rPr lang="sr-Latn-RS" sz="1400" dirty="0" err="1">
                <a:latin typeface="Arial" panose="020B0604020202020204" pitchFamily="34" charset="0"/>
                <a:cs typeface="Arial" panose="020B0604020202020204" pitchFamily="34" charset="0"/>
              </a:rPr>
              <a:t>information</a:t>
            </a:r>
            <a:r>
              <a:rPr lang="sr-Latn-RS" sz="1400" dirty="0">
                <a:latin typeface="Arial" panose="020B0604020202020204" pitchFamily="34" charset="0"/>
                <a:cs typeface="Arial" panose="020B0604020202020204" pitchFamily="34" charset="0"/>
              </a:rPr>
              <a:t> </a:t>
            </a:r>
            <a:r>
              <a:rPr lang="sr-Latn-RS" sz="1400" dirty="0" err="1">
                <a:latin typeface="Arial" panose="020B0604020202020204" pitchFamily="34" charset="0"/>
                <a:cs typeface="Arial" panose="020B0604020202020204" pitchFamily="34" charset="0"/>
              </a:rPr>
              <a:t>center</a:t>
            </a:r>
            <a:r>
              <a:rPr lang="sr-Latn-RS" sz="1400" dirty="0">
                <a:latin typeface="Arial" panose="020B0604020202020204" pitchFamily="34" charset="0"/>
                <a:cs typeface="Arial" panose="020B0604020202020204" pitchFamily="34" charset="0"/>
              </a:rPr>
              <a:t> (</a:t>
            </a:r>
            <a:r>
              <a:rPr lang="sr-Latn-RS" sz="1400" dirty="0" err="1">
                <a:latin typeface="Arial" panose="020B0604020202020204" pitchFamily="34" charset="0"/>
                <a:cs typeface="Arial" panose="020B0604020202020204" pitchFamily="34" charset="0"/>
              </a:rPr>
              <a:t>Available</a:t>
            </a:r>
            <a:r>
              <a:rPr lang="sr-Latn-RS" sz="1400" dirty="0">
                <a:latin typeface="Arial" panose="020B0604020202020204" pitchFamily="34" charset="0"/>
                <a:cs typeface="Arial" panose="020B0604020202020204" pitchFamily="34" charset="0"/>
              </a:rPr>
              <a:t> from: https://hpvcentre.net).</a:t>
            </a:r>
            <a:br>
              <a:rPr lang="sr-Latn-RS" sz="1400" dirty="0">
                <a:latin typeface="Arial" panose="020B0604020202020204" pitchFamily="34" charset="0"/>
                <a:cs typeface="Arial" panose="020B0604020202020204" pitchFamily="34" charset="0"/>
              </a:rPr>
            </a:br>
            <a:r>
              <a:rPr lang="sr-Latn-RS" sz="1400" dirty="0">
                <a:latin typeface="Arial" panose="020B0604020202020204" pitchFamily="34" charset="0"/>
                <a:cs typeface="Arial" panose="020B0604020202020204" pitchFamily="34" charset="0"/>
              </a:rPr>
              <a:t>8) </a:t>
            </a:r>
            <a:r>
              <a:rPr lang="sr-Latn-RS" sz="1400" dirty="0" err="1">
                <a:latin typeface="Arial" panose="020B0604020202020204" pitchFamily="34" charset="0"/>
                <a:cs typeface="Arial" panose="020B0604020202020204" pitchFamily="34" charset="0"/>
              </a:rPr>
              <a:t>World</a:t>
            </a:r>
            <a:r>
              <a:rPr lang="sr-Latn-RS" sz="1400" dirty="0">
                <a:latin typeface="Arial" panose="020B0604020202020204" pitchFamily="34" charset="0"/>
                <a:cs typeface="Arial" panose="020B0604020202020204" pitchFamily="34" charset="0"/>
              </a:rPr>
              <a:t> </a:t>
            </a:r>
            <a:r>
              <a:rPr lang="sr-Latn-RS" sz="1400" dirty="0" err="1">
                <a:latin typeface="Arial" panose="020B0604020202020204" pitchFamily="34" charset="0"/>
                <a:cs typeface="Arial" panose="020B0604020202020204" pitchFamily="34" charset="0"/>
              </a:rPr>
              <a:t>Health</a:t>
            </a:r>
            <a:r>
              <a:rPr lang="sr-Latn-RS" sz="1400" dirty="0">
                <a:latin typeface="Arial" panose="020B0604020202020204" pitchFamily="34" charset="0"/>
                <a:cs typeface="Arial" panose="020B0604020202020204" pitchFamily="34" charset="0"/>
              </a:rPr>
              <a:t> </a:t>
            </a:r>
            <a:r>
              <a:rPr lang="sr-Latn-RS" sz="1400" dirty="0" err="1">
                <a:latin typeface="Arial" panose="020B0604020202020204" pitchFamily="34" charset="0"/>
                <a:cs typeface="Arial" panose="020B0604020202020204" pitchFamily="34" charset="0"/>
              </a:rPr>
              <a:t>Organization</a:t>
            </a:r>
            <a:r>
              <a:rPr lang="sr-Latn-RS" sz="1400" dirty="0">
                <a:latin typeface="Arial" panose="020B0604020202020204" pitchFamily="34" charset="0"/>
                <a:cs typeface="Arial" panose="020B0604020202020204" pitchFamily="34" charset="0"/>
              </a:rPr>
              <a:t>. Human </a:t>
            </a:r>
            <a:r>
              <a:rPr lang="sr-Latn-RS" sz="1400" dirty="0" err="1">
                <a:latin typeface="Arial" panose="020B0604020202020204" pitchFamily="34" charset="0"/>
                <a:cs typeface="Arial" panose="020B0604020202020204" pitchFamily="34" charset="0"/>
              </a:rPr>
              <a:t>papillomavirus</a:t>
            </a:r>
            <a:r>
              <a:rPr lang="sr-Latn-RS" sz="1400" dirty="0">
                <a:latin typeface="Arial" panose="020B0604020202020204" pitchFamily="34" charset="0"/>
                <a:cs typeface="Arial" panose="020B0604020202020204" pitchFamily="34" charset="0"/>
              </a:rPr>
              <a:t> </a:t>
            </a:r>
            <a:r>
              <a:rPr lang="sr-Latn-RS" sz="1400" dirty="0" err="1">
                <a:latin typeface="Arial" panose="020B0604020202020204" pitchFamily="34" charset="0"/>
                <a:cs typeface="Arial" panose="020B0604020202020204" pitchFamily="34" charset="0"/>
              </a:rPr>
              <a:t>vaccines</a:t>
            </a:r>
            <a:r>
              <a:rPr lang="sr-Latn-RS" sz="1400" dirty="0">
                <a:latin typeface="Arial" panose="020B0604020202020204" pitchFamily="34" charset="0"/>
                <a:cs typeface="Arial" panose="020B0604020202020204" pitchFamily="34" charset="0"/>
              </a:rPr>
              <a:t>: WHO </a:t>
            </a:r>
            <a:r>
              <a:rPr lang="sr-Latn-RS" sz="1400" dirty="0" err="1">
                <a:latin typeface="Arial" panose="020B0604020202020204" pitchFamily="34" charset="0"/>
                <a:cs typeface="Arial" panose="020B0604020202020204" pitchFamily="34" charset="0"/>
              </a:rPr>
              <a:t>position</a:t>
            </a:r>
            <a:r>
              <a:rPr lang="sr-Latn-RS" sz="1400" dirty="0">
                <a:latin typeface="Arial" panose="020B0604020202020204" pitchFamily="34" charset="0"/>
                <a:cs typeface="Arial" panose="020B0604020202020204" pitchFamily="34" charset="0"/>
              </a:rPr>
              <a:t> </a:t>
            </a:r>
            <a:r>
              <a:rPr lang="sr-Latn-RS" sz="1400" dirty="0" err="1">
                <a:latin typeface="Arial" panose="020B0604020202020204" pitchFamily="34" charset="0"/>
                <a:cs typeface="Arial" panose="020B0604020202020204" pitchFamily="34" charset="0"/>
              </a:rPr>
              <a:t>paper</a:t>
            </a:r>
            <a:r>
              <a:rPr lang="sr-Latn-RS" sz="1400" dirty="0">
                <a:latin typeface="Arial" panose="020B0604020202020204" pitchFamily="34" charset="0"/>
                <a:cs typeface="Arial" panose="020B0604020202020204" pitchFamily="34" charset="0"/>
              </a:rPr>
              <a:t> (2022 </a:t>
            </a:r>
            <a:r>
              <a:rPr lang="sr-Latn-RS" sz="1400" dirty="0" err="1">
                <a:latin typeface="Arial" panose="020B0604020202020204" pitchFamily="34" charset="0"/>
                <a:cs typeface="Arial" panose="020B0604020202020204" pitchFamily="34" charset="0"/>
              </a:rPr>
              <a:t>update</a:t>
            </a:r>
            <a:r>
              <a:rPr lang="sr-Latn-RS" sz="1400" dirty="0">
                <a:latin typeface="Arial" panose="020B0604020202020204" pitchFamily="34" charset="0"/>
                <a:cs typeface="Arial" panose="020B0604020202020204" pitchFamily="34" charset="0"/>
              </a:rPr>
              <a:t>). 2022; 50(97):645–672.</a:t>
            </a:r>
            <a:br>
              <a:rPr lang="sr-Latn-RS" sz="1400" dirty="0">
                <a:latin typeface="Arial" panose="020B0604020202020204" pitchFamily="34" charset="0"/>
                <a:cs typeface="Arial" panose="020B0604020202020204" pitchFamily="34" charset="0"/>
              </a:rPr>
            </a:br>
            <a:r>
              <a:rPr lang="sr-Latn-RS" sz="1400" dirty="0">
                <a:latin typeface="Arial" panose="020B0604020202020204" pitchFamily="34" charset="0"/>
                <a:cs typeface="Arial" panose="020B0604020202020204" pitchFamily="34" charset="0"/>
              </a:rPr>
              <a:t>9) </a:t>
            </a:r>
            <a:r>
              <a:rPr lang="sr-Latn-RS" sz="1400" dirty="0" err="1">
                <a:latin typeface="Arial" panose="020B0604020202020204" pitchFamily="34" charset="0"/>
                <a:cs typeface="Arial" panose="020B0604020202020204" pitchFamily="34" charset="0"/>
              </a:rPr>
              <a:t>Questions</a:t>
            </a:r>
            <a:r>
              <a:rPr lang="sr-Latn-RS" sz="1400" dirty="0">
                <a:latin typeface="Arial" panose="020B0604020202020204" pitchFamily="34" charset="0"/>
                <a:cs typeface="Arial" panose="020B0604020202020204" pitchFamily="34" charset="0"/>
              </a:rPr>
              <a:t> </a:t>
            </a:r>
            <a:r>
              <a:rPr lang="sr-Latn-RS" sz="1400" dirty="0" err="1">
                <a:latin typeface="Arial" panose="020B0604020202020204" pitchFamily="34" charset="0"/>
                <a:cs typeface="Arial" panose="020B0604020202020204" pitchFamily="34" charset="0"/>
              </a:rPr>
              <a:t>and</a:t>
            </a:r>
            <a:r>
              <a:rPr lang="sr-Latn-RS" sz="1400" dirty="0">
                <a:latin typeface="Arial" panose="020B0604020202020204" pitchFamily="34" charset="0"/>
                <a:cs typeface="Arial" panose="020B0604020202020204" pitchFamily="34" charset="0"/>
              </a:rPr>
              <a:t> </a:t>
            </a:r>
            <a:r>
              <a:rPr lang="sr-Latn-RS" sz="1400" dirty="0" err="1">
                <a:latin typeface="Arial" panose="020B0604020202020204" pitchFamily="34" charset="0"/>
                <a:cs typeface="Arial" panose="020B0604020202020204" pitchFamily="34" charset="0"/>
              </a:rPr>
              <a:t>Answers</a:t>
            </a:r>
            <a:r>
              <a:rPr lang="sr-Latn-RS" sz="1400" dirty="0">
                <a:latin typeface="Arial" panose="020B0604020202020204" pitchFamily="34" charset="0"/>
                <a:cs typeface="Arial" panose="020B0604020202020204" pitchFamily="34" charset="0"/>
              </a:rPr>
              <a:t> </a:t>
            </a:r>
            <a:r>
              <a:rPr lang="sr-Latn-RS" sz="1400" dirty="0" err="1">
                <a:latin typeface="Arial" panose="020B0604020202020204" pitchFamily="34" charset="0"/>
                <a:cs typeface="Arial" panose="020B0604020202020204" pitchFamily="34" charset="0"/>
              </a:rPr>
              <a:t>about</a:t>
            </a:r>
            <a:r>
              <a:rPr lang="sr-Latn-RS" sz="1400" dirty="0">
                <a:latin typeface="Arial" panose="020B0604020202020204" pitchFamily="34" charset="0"/>
                <a:cs typeface="Arial" panose="020B0604020202020204" pitchFamily="34" charset="0"/>
              </a:rPr>
              <a:t> HPV </a:t>
            </a:r>
            <a:r>
              <a:rPr lang="sr-Latn-RS" sz="1400" dirty="0" err="1">
                <a:latin typeface="Arial" panose="020B0604020202020204" pitchFamily="34" charset="0"/>
                <a:cs typeface="Arial" panose="020B0604020202020204" pitchFamily="34" charset="0"/>
              </a:rPr>
              <a:t>and</a:t>
            </a:r>
            <a:r>
              <a:rPr lang="sr-Latn-RS" sz="1400" dirty="0">
                <a:latin typeface="Arial" panose="020B0604020202020204" pitchFamily="34" charset="0"/>
                <a:cs typeface="Arial" panose="020B0604020202020204" pitchFamily="34" charset="0"/>
              </a:rPr>
              <a:t> </a:t>
            </a:r>
            <a:r>
              <a:rPr lang="sr-Latn-RS" sz="1400" dirty="0" err="1">
                <a:latin typeface="Arial" panose="020B0604020202020204" pitchFamily="34" charset="0"/>
                <a:cs typeface="Arial" panose="020B0604020202020204" pitchFamily="34" charset="0"/>
              </a:rPr>
              <a:t>the</a:t>
            </a:r>
            <a:r>
              <a:rPr lang="sr-Latn-RS" sz="1400" dirty="0">
                <a:latin typeface="Arial" panose="020B0604020202020204" pitchFamily="34" charset="0"/>
                <a:cs typeface="Arial" panose="020B0604020202020204" pitchFamily="34" charset="0"/>
              </a:rPr>
              <a:t> </a:t>
            </a:r>
            <a:r>
              <a:rPr lang="sr-Latn-RS" sz="1400" dirty="0" err="1">
                <a:latin typeface="Arial" panose="020B0604020202020204" pitchFamily="34" charset="0"/>
                <a:cs typeface="Arial" panose="020B0604020202020204" pitchFamily="34" charset="0"/>
              </a:rPr>
              <a:t>Vaccine</a:t>
            </a:r>
            <a:r>
              <a:rPr lang="sr-Latn-RS" sz="1400" dirty="0">
                <a:latin typeface="Arial" panose="020B0604020202020204" pitchFamily="34" charset="0"/>
                <a:cs typeface="Arial" panose="020B0604020202020204" pitchFamily="34" charset="0"/>
              </a:rPr>
              <a:t>. </a:t>
            </a:r>
            <a:r>
              <a:rPr lang="sr-Latn-RS" sz="1400" dirty="0" err="1">
                <a:latin typeface="Arial" panose="020B0604020202020204" pitchFamily="34" charset="0"/>
                <a:cs typeface="Arial" panose="020B0604020202020204" pitchFamily="34" charset="0"/>
              </a:rPr>
              <a:t>Available</a:t>
            </a:r>
            <a:r>
              <a:rPr lang="sr-Latn-RS" sz="1400" dirty="0">
                <a:latin typeface="Arial" panose="020B0604020202020204" pitchFamily="34" charset="0"/>
                <a:cs typeface="Arial" panose="020B0604020202020204" pitchFamily="34" charset="0"/>
              </a:rPr>
              <a:t> from: https://www.chop.edu/centers-programs/vaccine-education-center/questions-answers-about-hpv-and-vaccine.</a:t>
            </a:r>
            <a:br>
              <a:rPr lang="sr-Latn-RS" sz="1400" dirty="0">
                <a:latin typeface="Arial" panose="020B0604020202020204" pitchFamily="34" charset="0"/>
                <a:cs typeface="Arial" panose="020B0604020202020204" pitchFamily="34" charset="0"/>
              </a:rPr>
            </a:br>
            <a:r>
              <a:rPr lang="sr-Latn-RS" sz="1400" dirty="0">
                <a:latin typeface="Arial" panose="020B0604020202020204" pitchFamily="34" charset="0"/>
                <a:cs typeface="Arial" panose="020B0604020202020204" pitchFamily="34" charset="0"/>
              </a:rPr>
              <a:t>10) </a:t>
            </a:r>
            <a:r>
              <a:rPr lang="sr-Latn-RS" sz="1400" dirty="0" err="1">
                <a:latin typeface="Arial" panose="020B0604020202020204" pitchFamily="34" charset="0"/>
                <a:cs typeface="Arial" panose="020B0604020202020204" pitchFamily="34" charset="0"/>
              </a:rPr>
              <a:t>Answering</a:t>
            </a:r>
            <a:r>
              <a:rPr lang="sr-Latn-RS" sz="1400" dirty="0">
                <a:latin typeface="Arial" panose="020B0604020202020204" pitchFamily="34" charset="0"/>
                <a:cs typeface="Arial" panose="020B0604020202020204" pitchFamily="34" charset="0"/>
              </a:rPr>
              <a:t> </a:t>
            </a:r>
            <a:r>
              <a:rPr lang="sr-Latn-RS" sz="1400" dirty="0" err="1">
                <a:latin typeface="Arial" panose="020B0604020202020204" pitchFamily="34" charset="0"/>
                <a:cs typeface="Arial" panose="020B0604020202020204" pitchFamily="34" charset="0"/>
              </a:rPr>
              <a:t>Parents</a:t>
            </a:r>
            <a:r>
              <a:rPr lang="sr-Latn-RS" sz="1400" dirty="0">
                <a:latin typeface="Arial" panose="020B0604020202020204" pitchFamily="34" charset="0"/>
                <a:cs typeface="Arial" panose="020B0604020202020204" pitchFamily="34" charset="0"/>
              </a:rPr>
              <a:t>’ </a:t>
            </a:r>
            <a:r>
              <a:rPr lang="sr-Latn-RS" sz="1400" dirty="0" err="1">
                <a:latin typeface="Arial" panose="020B0604020202020204" pitchFamily="34" charset="0"/>
                <a:cs typeface="Arial" panose="020B0604020202020204" pitchFamily="34" charset="0"/>
              </a:rPr>
              <a:t>Questions</a:t>
            </a:r>
            <a:r>
              <a:rPr lang="sr-Latn-RS" sz="1400" dirty="0">
                <a:latin typeface="Arial" panose="020B0604020202020204" pitchFamily="34" charset="0"/>
                <a:cs typeface="Arial" panose="020B0604020202020204" pitchFamily="34" charset="0"/>
              </a:rPr>
              <a:t> </a:t>
            </a:r>
            <a:r>
              <a:rPr lang="sr-Latn-RS" sz="1400" dirty="0" err="1">
                <a:latin typeface="Arial" panose="020B0604020202020204" pitchFamily="34" charset="0"/>
                <a:cs typeface="Arial" panose="020B0604020202020204" pitchFamily="34" charset="0"/>
              </a:rPr>
              <a:t>about</a:t>
            </a:r>
            <a:r>
              <a:rPr lang="sr-Latn-RS" sz="1400" dirty="0">
                <a:latin typeface="Arial" panose="020B0604020202020204" pitchFamily="34" charset="0"/>
                <a:cs typeface="Arial" panose="020B0604020202020204" pitchFamily="34" charset="0"/>
              </a:rPr>
              <a:t> HPV </a:t>
            </a:r>
            <a:r>
              <a:rPr lang="sr-Latn-RS" sz="1400" dirty="0" err="1">
                <a:latin typeface="Arial" panose="020B0604020202020204" pitchFamily="34" charset="0"/>
                <a:cs typeface="Arial" panose="020B0604020202020204" pitchFamily="34" charset="0"/>
              </a:rPr>
              <a:t>Vaccination</a:t>
            </a:r>
            <a:r>
              <a:rPr lang="sr-Latn-RS" sz="1400" dirty="0">
                <a:latin typeface="Arial" panose="020B0604020202020204" pitchFamily="34" charset="0"/>
                <a:cs typeface="Arial" panose="020B0604020202020204" pitchFamily="34" charset="0"/>
              </a:rPr>
              <a:t>. </a:t>
            </a:r>
            <a:r>
              <a:rPr lang="sr-Latn-RS" sz="1400" dirty="0" err="1">
                <a:latin typeface="Arial" panose="020B0604020202020204" pitchFamily="34" charset="0"/>
                <a:cs typeface="Arial" panose="020B0604020202020204" pitchFamily="34" charset="0"/>
              </a:rPr>
              <a:t>Available</a:t>
            </a:r>
            <a:r>
              <a:rPr lang="sr-Latn-RS" sz="1400" dirty="0">
                <a:latin typeface="Arial" panose="020B0604020202020204" pitchFamily="34" charset="0"/>
                <a:cs typeface="Arial" panose="020B0604020202020204" pitchFamily="34" charset="0"/>
              </a:rPr>
              <a:t> from: https://www.cdc.gov/hpv/hcp/answering-questions.html.</a:t>
            </a:r>
            <a:br>
              <a:rPr lang="sr-Latn-RS" sz="1400" dirty="0">
                <a:latin typeface="Arial" panose="020B0604020202020204" pitchFamily="34" charset="0"/>
                <a:cs typeface="Arial" panose="020B0604020202020204" pitchFamily="34" charset="0"/>
              </a:rPr>
            </a:br>
            <a:r>
              <a:rPr lang="sr-Latn-RS" sz="1400" dirty="0">
                <a:latin typeface="Arial" panose="020B0604020202020204" pitchFamily="34" charset="0"/>
                <a:cs typeface="Arial" panose="020B0604020202020204" pitchFamily="34" charset="0"/>
              </a:rPr>
              <a:t>11) </a:t>
            </a:r>
            <a:r>
              <a:rPr lang="sr-Latn-RS" sz="1400" dirty="0" err="1">
                <a:latin typeface="Arial" panose="020B0604020202020204" pitchFamily="34" charset="0"/>
                <a:cs typeface="Arial" panose="020B0604020202020204" pitchFamily="34" charset="0"/>
              </a:rPr>
              <a:t>Questions</a:t>
            </a:r>
            <a:r>
              <a:rPr lang="sr-Latn-RS" sz="1400" dirty="0">
                <a:latin typeface="Arial" panose="020B0604020202020204" pitchFamily="34" charset="0"/>
                <a:cs typeface="Arial" panose="020B0604020202020204" pitchFamily="34" charset="0"/>
              </a:rPr>
              <a:t> </a:t>
            </a:r>
            <a:r>
              <a:rPr lang="sr-Latn-RS" sz="1400" dirty="0" err="1">
                <a:latin typeface="Arial" panose="020B0604020202020204" pitchFamily="34" charset="0"/>
                <a:cs typeface="Arial" panose="020B0604020202020204" pitchFamily="34" charset="0"/>
              </a:rPr>
              <a:t>about</a:t>
            </a:r>
            <a:r>
              <a:rPr lang="sr-Latn-RS" sz="1400" dirty="0">
                <a:latin typeface="Arial" panose="020B0604020202020204" pitchFamily="34" charset="0"/>
                <a:cs typeface="Arial" panose="020B0604020202020204" pitchFamily="34" charset="0"/>
              </a:rPr>
              <a:t> HPV </a:t>
            </a:r>
            <a:r>
              <a:rPr lang="sr-Latn-RS" sz="1400" dirty="0" err="1">
                <a:latin typeface="Arial" panose="020B0604020202020204" pitchFamily="34" charset="0"/>
                <a:cs typeface="Arial" panose="020B0604020202020204" pitchFamily="34" charset="0"/>
              </a:rPr>
              <a:t>Vaccine</a:t>
            </a:r>
            <a:r>
              <a:rPr lang="sr-Latn-RS" sz="1400" dirty="0">
                <a:latin typeface="Arial" panose="020B0604020202020204" pitchFamily="34" charset="0"/>
                <a:cs typeface="Arial" panose="020B0604020202020204" pitchFamily="34" charset="0"/>
              </a:rPr>
              <a:t> </a:t>
            </a:r>
            <a:r>
              <a:rPr lang="sr-Latn-RS" sz="1400" dirty="0" err="1">
                <a:latin typeface="Arial" panose="020B0604020202020204" pitchFamily="34" charset="0"/>
                <a:cs typeface="Arial" panose="020B0604020202020204" pitchFamily="34" charset="0"/>
              </a:rPr>
              <a:t>Safety</a:t>
            </a:r>
            <a:r>
              <a:rPr lang="sr-Latn-RS" sz="1400" dirty="0">
                <a:latin typeface="Arial" panose="020B0604020202020204" pitchFamily="34" charset="0"/>
                <a:cs typeface="Arial" panose="020B0604020202020204" pitchFamily="34" charset="0"/>
              </a:rPr>
              <a:t>. </a:t>
            </a:r>
            <a:r>
              <a:rPr lang="sr-Latn-RS" sz="1400" dirty="0" err="1">
                <a:latin typeface="Arial" panose="020B0604020202020204" pitchFamily="34" charset="0"/>
                <a:cs typeface="Arial" panose="020B0604020202020204" pitchFamily="34" charset="0"/>
              </a:rPr>
              <a:t>Available</a:t>
            </a:r>
            <a:r>
              <a:rPr lang="sr-Latn-RS" sz="1400" dirty="0">
                <a:latin typeface="Arial" panose="020B0604020202020204" pitchFamily="34" charset="0"/>
                <a:cs typeface="Arial" panose="020B0604020202020204" pitchFamily="34" charset="0"/>
              </a:rPr>
              <a:t> from: https://www.cdc.gov/vaccinesafety/vaccines/hpv/hpv-safety-faqs.html.</a:t>
            </a:r>
            <a:br>
              <a:rPr lang="sr-Latn-RS" sz="1400" dirty="0">
                <a:latin typeface="Arial" panose="020B0604020202020204" pitchFamily="34" charset="0"/>
                <a:cs typeface="Arial" panose="020B0604020202020204" pitchFamily="34" charset="0"/>
              </a:rPr>
            </a:br>
            <a:r>
              <a:rPr lang="sr-Latn-RS" sz="1400" dirty="0">
                <a:latin typeface="Arial" panose="020B0604020202020204" pitchFamily="34" charset="0"/>
                <a:cs typeface="Arial" panose="020B0604020202020204" pitchFamily="34" charset="0"/>
              </a:rPr>
              <a:t>12) </a:t>
            </a:r>
            <a:r>
              <a:rPr lang="sr-Latn-RS" sz="1400" dirty="0" err="1">
                <a:latin typeface="Arial" panose="020B0604020202020204" pitchFamily="34" charset="0"/>
                <a:cs typeface="Arial" panose="020B0604020202020204" pitchFamily="34" charset="0"/>
              </a:rPr>
              <a:t>Questions</a:t>
            </a:r>
            <a:r>
              <a:rPr lang="sr-Latn-RS" sz="1400" dirty="0">
                <a:latin typeface="Arial" panose="020B0604020202020204" pitchFamily="34" charset="0"/>
                <a:cs typeface="Arial" panose="020B0604020202020204" pitchFamily="34" charset="0"/>
              </a:rPr>
              <a:t> </a:t>
            </a:r>
            <a:r>
              <a:rPr lang="sr-Latn-RS" sz="1400" dirty="0" err="1">
                <a:latin typeface="Arial" panose="020B0604020202020204" pitchFamily="34" charset="0"/>
                <a:cs typeface="Arial" panose="020B0604020202020204" pitchFamily="34" charset="0"/>
              </a:rPr>
              <a:t>and</a:t>
            </a:r>
            <a:r>
              <a:rPr lang="sr-Latn-RS" sz="1400" dirty="0">
                <a:latin typeface="Arial" panose="020B0604020202020204" pitchFamily="34" charset="0"/>
                <a:cs typeface="Arial" panose="020B0604020202020204" pitchFamily="34" charset="0"/>
              </a:rPr>
              <a:t> </a:t>
            </a:r>
            <a:r>
              <a:rPr lang="sr-Latn-RS" sz="1400" dirty="0" err="1">
                <a:latin typeface="Arial" panose="020B0604020202020204" pitchFamily="34" charset="0"/>
                <a:cs typeface="Arial" panose="020B0604020202020204" pitchFamily="34" charset="0"/>
              </a:rPr>
              <a:t>Answers</a:t>
            </a:r>
            <a:r>
              <a:rPr lang="sr-Latn-RS" sz="1400" dirty="0">
                <a:latin typeface="Arial" panose="020B0604020202020204" pitchFamily="34" charset="0"/>
                <a:cs typeface="Arial" panose="020B0604020202020204" pitchFamily="34" charset="0"/>
              </a:rPr>
              <a:t> </a:t>
            </a:r>
            <a:r>
              <a:rPr lang="sr-Latn-RS" sz="1400" dirty="0" err="1">
                <a:latin typeface="Arial" panose="020B0604020202020204" pitchFamily="34" charset="0"/>
                <a:cs typeface="Arial" panose="020B0604020202020204" pitchFamily="34" charset="0"/>
              </a:rPr>
              <a:t>about</a:t>
            </a:r>
            <a:r>
              <a:rPr lang="sr-Latn-RS" sz="1400" dirty="0">
                <a:latin typeface="Arial" panose="020B0604020202020204" pitchFamily="34" charset="0"/>
                <a:cs typeface="Arial" panose="020B0604020202020204" pitchFamily="34" charset="0"/>
              </a:rPr>
              <a:t> HPV (Human </a:t>
            </a:r>
            <a:r>
              <a:rPr lang="sr-Latn-RS" sz="1400" dirty="0" err="1">
                <a:latin typeface="Arial" panose="020B0604020202020204" pitchFamily="34" charset="0"/>
                <a:cs typeface="Arial" panose="020B0604020202020204" pitchFamily="34" charset="0"/>
              </a:rPr>
              <a:t>Papillomavirus</a:t>
            </a:r>
            <a:r>
              <a:rPr lang="sr-Latn-RS" sz="1400" dirty="0">
                <a:latin typeface="Arial" panose="020B0604020202020204" pitchFamily="34" charset="0"/>
                <a:cs typeface="Arial" panose="020B0604020202020204" pitchFamily="34" charset="0"/>
              </a:rPr>
              <a:t>) </a:t>
            </a:r>
            <a:r>
              <a:rPr lang="sr-Latn-RS" sz="1400" dirty="0" err="1">
                <a:latin typeface="Arial" panose="020B0604020202020204" pitchFamily="34" charset="0"/>
                <a:cs typeface="Arial" panose="020B0604020202020204" pitchFamily="34" charset="0"/>
              </a:rPr>
              <a:t>and</a:t>
            </a:r>
            <a:r>
              <a:rPr lang="sr-Latn-RS" sz="1400" dirty="0">
                <a:latin typeface="Arial" panose="020B0604020202020204" pitchFamily="34" charset="0"/>
                <a:cs typeface="Arial" panose="020B0604020202020204" pitchFamily="34" charset="0"/>
              </a:rPr>
              <a:t> HPV </a:t>
            </a:r>
            <a:r>
              <a:rPr lang="sr-Latn-RS" sz="1400" dirty="0" err="1">
                <a:latin typeface="Arial" panose="020B0604020202020204" pitchFamily="34" charset="0"/>
                <a:cs typeface="Arial" panose="020B0604020202020204" pitchFamily="34" charset="0"/>
              </a:rPr>
              <a:t>Vaccine</a:t>
            </a:r>
            <a:r>
              <a:rPr lang="sr-Latn-RS" sz="1400" dirty="0">
                <a:latin typeface="Arial" panose="020B0604020202020204" pitchFamily="34" charset="0"/>
                <a:cs typeface="Arial" panose="020B0604020202020204" pitchFamily="34" charset="0"/>
              </a:rPr>
              <a:t>. </a:t>
            </a:r>
            <a:r>
              <a:rPr lang="sr-Latn-RS" sz="1400" dirty="0" err="1">
                <a:latin typeface="Arial" panose="020B0604020202020204" pitchFamily="34" charset="0"/>
                <a:cs typeface="Arial" panose="020B0604020202020204" pitchFamily="34" charset="0"/>
              </a:rPr>
              <a:t>Available</a:t>
            </a:r>
            <a:r>
              <a:rPr lang="sr-Latn-RS" sz="1400" dirty="0">
                <a:latin typeface="Arial" panose="020B0604020202020204" pitchFamily="34" charset="0"/>
                <a:cs typeface="Arial" panose="020B0604020202020204" pitchFamily="34" charset="0"/>
              </a:rPr>
              <a:t> from: https://doh.wa.gov/you-and-your-family/illness-and-disease-z/human-papillomavirus-hpv/questions-and-answers-about-hpv-human-papillomavirus-and-hpv-vaccine.</a:t>
            </a:r>
            <a:br>
              <a:rPr lang="sr-Latn-RS" sz="1400" dirty="0">
                <a:latin typeface="Arial" panose="020B0604020202020204" pitchFamily="34" charset="0"/>
                <a:cs typeface="Arial" panose="020B0604020202020204" pitchFamily="34" charset="0"/>
              </a:rPr>
            </a:br>
            <a:r>
              <a:rPr lang="sr-Latn-RS" sz="1400" dirty="0">
                <a:latin typeface="Arial" panose="020B0604020202020204" pitchFamily="34" charset="0"/>
                <a:cs typeface="Arial" panose="020B0604020202020204" pitchFamily="34" charset="0"/>
              </a:rPr>
              <a:t>13) </a:t>
            </a:r>
            <a:r>
              <a:rPr lang="sr-Latn-RS" sz="1400" dirty="0" err="1">
                <a:latin typeface="Arial" panose="020B0604020202020204" pitchFamily="34" charset="0"/>
                <a:cs typeface="Arial" panose="020B0604020202020204" pitchFamily="34" charset="0"/>
              </a:rPr>
              <a:t>Questions</a:t>
            </a:r>
            <a:r>
              <a:rPr lang="sr-Latn-RS" sz="1400" dirty="0">
                <a:latin typeface="Arial" panose="020B0604020202020204" pitchFamily="34" charset="0"/>
                <a:cs typeface="Arial" panose="020B0604020202020204" pitchFamily="34" charset="0"/>
              </a:rPr>
              <a:t> </a:t>
            </a:r>
            <a:r>
              <a:rPr lang="sr-Latn-RS" sz="1400" dirty="0" err="1">
                <a:latin typeface="Arial" panose="020B0604020202020204" pitchFamily="34" charset="0"/>
                <a:cs typeface="Arial" panose="020B0604020202020204" pitchFamily="34" charset="0"/>
              </a:rPr>
              <a:t>And</a:t>
            </a:r>
            <a:r>
              <a:rPr lang="sr-Latn-RS" sz="1400" dirty="0">
                <a:latin typeface="Arial" panose="020B0604020202020204" pitchFamily="34" charset="0"/>
                <a:cs typeface="Arial" panose="020B0604020202020204" pitchFamily="34" charset="0"/>
              </a:rPr>
              <a:t> </a:t>
            </a:r>
            <a:r>
              <a:rPr lang="sr-Latn-RS" sz="1400" dirty="0" err="1">
                <a:latin typeface="Arial" panose="020B0604020202020204" pitchFamily="34" charset="0"/>
                <a:cs typeface="Arial" panose="020B0604020202020204" pitchFamily="34" charset="0"/>
              </a:rPr>
              <a:t>Answers</a:t>
            </a:r>
            <a:r>
              <a:rPr lang="sr-Latn-RS" sz="1400" dirty="0">
                <a:latin typeface="Arial" panose="020B0604020202020204" pitchFamily="34" charset="0"/>
                <a:cs typeface="Arial" panose="020B0604020202020204" pitchFamily="34" charset="0"/>
              </a:rPr>
              <a:t> </a:t>
            </a:r>
            <a:r>
              <a:rPr lang="sr-Latn-RS" sz="1400" dirty="0" err="1">
                <a:latin typeface="Arial" panose="020B0604020202020204" pitchFamily="34" charset="0"/>
                <a:cs typeface="Arial" panose="020B0604020202020204" pitchFamily="34" charset="0"/>
              </a:rPr>
              <a:t>For</a:t>
            </a:r>
            <a:r>
              <a:rPr lang="sr-Latn-RS" sz="1400" dirty="0">
                <a:latin typeface="Arial" panose="020B0604020202020204" pitchFamily="34" charset="0"/>
                <a:cs typeface="Arial" panose="020B0604020202020204" pitchFamily="34" charset="0"/>
              </a:rPr>
              <a:t> </a:t>
            </a:r>
            <a:r>
              <a:rPr lang="sr-Latn-RS" sz="1400" dirty="0" err="1">
                <a:latin typeface="Arial" panose="020B0604020202020204" pitchFamily="34" charset="0"/>
                <a:cs typeface="Arial" panose="020B0604020202020204" pitchFamily="34" charset="0"/>
              </a:rPr>
              <a:t>The</a:t>
            </a:r>
            <a:r>
              <a:rPr lang="sr-Latn-RS" sz="1400" dirty="0">
                <a:latin typeface="Arial" panose="020B0604020202020204" pitchFamily="34" charset="0"/>
                <a:cs typeface="Arial" panose="020B0604020202020204" pitchFamily="34" charset="0"/>
              </a:rPr>
              <a:t> 9-Valent HPV </a:t>
            </a:r>
            <a:r>
              <a:rPr lang="sr-Latn-RS" sz="1400" dirty="0" err="1">
                <a:latin typeface="Arial" panose="020B0604020202020204" pitchFamily="34" charset="0"/>
                <a:cs typeface="Arial" panose="020B0604020202020204" pitchFamily="34" charset="0"/>
              </a:rPr>
              <a:t>Vaccine</a:t>
            </a:r>
            <a:r>
              <a:rPr lang="sr-Latn-RS" sz="1400" dirty="0">
                <a:latin typeface="Arial" panose="020B0604020202020204" pitchFamily="34" charset="0"/>
                <a:cs typeface="Arial" panose="020B0604020202020204" pitchFamily="34" charset="0"/>
              </a:rPr>
              <a:t> </a:t>
            </a:r>
            <a:r>
              <a:rPr lang="sr-Latn-RS" sz="1400" dirty="0" err="1">
                <a:latin typeface="Arial" panose="020B0604020202020204" pitchFamily="34" charset="0"/>
                <a:cs typeface="Arial" panose="020B0604020202020204" pitchFamily="34" charset="0"/>
              </a:rPr>
              <a:t>That</a:t>
            </a:r>
            <a:r>
              <a:rPr lang="sr-Latn-RS" sz="1400" dirty="0">
                <a:latin typeface="Arial" panose="020B0604020202020204" pitchFamily="34" charset="0"/>
                <a:cs typeface="Arial" panose="020B0604020202020204" pitchFamily="34" charset="0"/>
              </a:rPr>
              <a:t> </a:t>
            </a:r>
            <a:r>
              <a:rPr lang="sr-Latn-RS" sz="1400" dirty="0" err="1">
                <a:latin typeface="Arial" panose="020B0604020202020204" pitchFamily="34" charset="0"/>
                <a:cs typeface="Arial" panose="020B0604020202020204" pitchFamily="34" charset="0"/>
              </a:rPr>
              <a:t>Women</a:t>
            </a:r>
            <a:r>
              <a:rPr lang="sr-Latn-RS" sz="1400" dirty="0">
                <a:latin typeface="Arial" panose="020B0604020202020204" pitchFamily="34" charset="0"/>
                <a:cs typeface="Arial" panose="020B0604020202020204" pitchFamily="34" charset="0"/>
              </a:rPr>
              <a:t> </a:t>
            </a:r>
            <a:r>
              <a:rPr lang="sr-Latn-RS" sz="1400" dirty="0" err="1">
                <a:latin typeface="Arial" panose="020B0604020202020204" pitchFamily="34" charset="0"/>
                <a:cs typeface="Arial" panose="020B0604020202020204" pitchFamily="34" charset="0"/>
              </a:rPr>
              <a:t>Should</a:t>
            </a:r>
            <a:r>
              <a:rPr lang="sr-Latn-RS" sz="1400" dirty="0">
                <a:latin typeface="Arial" panose="020B0604020202020204" pitchFamily="34" charset="0"/>
                <a:cs typeface="Arial" panose="020B0604020202020204" pitchFamily="34" charset="0"/>
              </a:rPr>
              <a:t> </a:t>
            </a:r>
            <a:r>
              <a:rPr lang="sr-Latn-RS" sz="1400" dirty="0" err="1">
                <a:latin typeface="Arial" panose="020B0604020202020204" pitchFamily="34" charset="0"/>
                <a:cs typeface="Arial" panose="020B0604020202020204" pitchFamily="34" charset="0"/>
              </a:rPr>
              <a:t>Know</a:t>
            </a:r>
            <a:r>
              <a:rPr lang="sr-Latn-RS" sz="1400" dirty="0">
                <a:latin typeface="Arial" panose="020B0604020202020204" pitchFamily="34" charset="0"/>
                <a:cs typeface="Arial" panose="020B0604020202020204" pitchFamily="34" charset="0"/>
              </a:rPr>
              <a:t>. </a:t>
            </a:r>
            <a:r>
              <a:rPr lang="sr-Latn-RS" sz="1400" dirty="0" err="1">
                <a:latin typeface="Arial" panose="020B0604020202020204" pitchFamily="34" charset="0"/>
                <a:cs typeface="Arial" panose="020B0604020202020204" pitchFamily="34" charset="0"/>
              </a:rPr>
              <a:t>Available</a:t>
            </a:r>
            <a:r>
              <a:rPr lang="sr-Latn-RS" sz="1400" dirty="0">
                <a:latin typeface="Arial" panose="020B0604020202020204" pitchFamily="34" charset="0"/>
                <a:cs typeface="Arial" panose="020B0604020202020204" pitchFamily="34" charset="0"/>
              </a:rPr>
              <a:t> from: https://www.bangkokhospital.com/en/content/q-n-a-about-the-hpv-vaccine-9-strains.</a:t>
            </a:r>
            <a:br>
              <a:rPr lang="sr-Latn-RS" sz="1400" dirty="0">
                <a:latin typeface="Arial" panose="020B0604020202020204" pitchFamily="34" charset="0"/>
                <a:cs typeface="Arial" panose="020B0604020202020204" pitchFamily="34" charset="0"/>
              </a:rPr>
            </a:br>
            <a:r>
              <a:rPr lang="sr-Latn-RS" sz="1400" dirty="0">
                <a:latin typeface="Arial" panose="020B0604020202020204" pitchFamily="34" charset="0"/>
                <a:cs typeface="Arial" panose="020B0604020202020204" pitchFamily="34" charset="0"/>
              </a:rPr>
              <a:t>14) </a:t>
            </a:r>
            <a:r>
              <a:rPr lang="sr-Latn-RS" sz="1400" dirty="0" err="1">
                <a:latin typeface="Arial" panose="020B0604020202020204" pitchFamily="34" charset="0"/>
                <a:cs typeface="Arial" panose="020B0604020202020204" pitchFamily="34" charset="0"/>
              </a:rPr>
              <a:t>Vaccines</a:t>
            </a:r>
            <a:r>
              <a:rPr lang="sr-Latn-RS" sz="1400" dirty="0">
                <a:latin typeface="Arial" panose="020B0604020202020204" pitchFamily="34" charset="0"/>
                <a:cs typeface="Arial" panose="020B0604020202020204" pitchFamily="34" charset="0"/>
              </a:rPr>
              <a:t> do </a:t>
            </a:r>
            <a:r>
              <a:rPr lang="sr-Latn-RS" sz="1400" dirty="0" err="1">
                <a:latin typeface="Arial" panose="020B0604020202020204" pitchFamily="34" charset="0"/>
                <a:cs typeface="Arial" panose="020B0604020202020204" pitchFamily="34" charset="0"/>
              </a:rPr>
              <a:t>not</a:t>
            </a:r>
            <a:r>
              <a:rPr lang="sr-Latn-RS" sz="1400" dirty="0">
                <a:latin typeface="Arial" panose="020B0604020202020204" pitchFamily="34" charset="0"/>
                <a:cs typeface="Arial" panose="020B0604020202020204" pitchFamily="34" charset="0"/>
              </a:rPr>
              <a:t> </a:t>
            </a:r>
            <a:r>
              <a:rPr lang="sr-Latn-RS" sz="1400" dirty="0" err="1">
                <a:latin typeface="Arial" panose="020B0604020202020204" pitchFamily="34" charset="0"/>
                <a:cs typeface="Arial" panose="020B0604020202020204" pitchFamily="34" charset="0"/>
              </a:rPr>
              <a:t>cause</a:t>
            </a:r>
            <a:r>
              <a:rPr lang="sr-Latn-RS" sz="1400" dirty="0">
                <a:latin typeface="Arial" panose="020B0604020202020204" pitchFamily="34" charset="0"/>
                <a:cs typeface="Arial" panose="020B0604020202020204" pitchFamily="34" charset="0"/>
              </a:rPr>
              <a:t> </a:t>
            </a:r>
            <a:r>
              <a:rPr lang="sr-Latn-RS" sz="1400" dirty="0" err="1">
                <a:latin typeface="Arial" panose="020B0604020202020204" pitchFamily="34" charset="0"/>
                <a:cs typeface="Arial" panose="020B0604020202020204" pitchFamily="34" charset="0"/>
              </a:rPr>
              <a:t>autism</a:t>
            </a:r>
            <a:r>
              <a:rPr lang="sr-Latn-RS" sz="1400" dirty="0">
                <a:latin typeface="Arial" panose="020B0604020202020204" pitchFamily="34" charset="0"/>
                <a:cs typeface="Arial" panose="020B0604020202020204" pitchFamily="34" charset="0"/>
              </a:rPr>
              <a:t>, </a:t>
            </a:r>
            <a:r>
              <a:rPr lang="sr-Latn-RS" sz="1400" dirty="0" err="1">
                <a:latin typeface="Arial" panose="020B0604020202020204" pitchFamily="34" charset="0"/>
                <a:cs typeface="Arial" panose="020B0604020202020204" pitchFamily="34" charset="0"/>
              </a:rPr>
              <a:t>United</a:t>
            </a:r>
            <a:r>
              <a:rPr lang="sr-Latn-RS" sz="1400" dirty="0">
                <a:latin typeface="Arial" panose="020B0604020202020204" pitchFamily="34" charset="0"/>
                <a:cs typeface="Arial" panose="020B0604020202020204" pitchFamily="34" charset="0"/>
              </a:rPr>
              <a:t> </a:t>
            </a:r>
            <a:r>
              <a:rPr lang="sr-Latn-RS" sz="1400" dirty="0" err="1">
                <a:latin typeface="Arial" panose="020B0604020202020204" pitchFamily="34" charset="0"/>
                <a:cs typeface="Arial" panose="020B0604020202020204" pitchFamily="34" charset="0"/>
              </a:rPr>
              <a:t>States</a:t>
            </a:r>
            <a:r>
              <a:rPr lang="sr-Latn-RS" sz="1400" dirty="0">
                <a:latin typeface="Arial" panose="020B0604020202020204" pitchFamily="34" charset="0"/>
                <a:cs typeface="Arial" panose="020B0604020202020204" pitchFamily="34" charset="0"/>
              </a:rPr>
              <a:t> </a:t>
            </a:r>
            <a:r>
              <a:rPr lang="sr-Latn-RS" sz="1400" dirty="0" err="1">
                <a:latin typeface="Arial" panose="020B0604020202020204" pitchFamily="34" charset="0"/>
                <a:cs typeface="Arial" panose="020B0604020202020204" pitchFamily="34" charset="0"/>
              </a:rPr>
              <a:t>Centers</a:t>
            </a:r>
            <a:r>
              <a:rPr lang="sr-Latn-RS" sz="1400" dirty="0">
                <a:latin typeface="Arial" panose="020B0604020202020204" pitchFamily="34" charset="0"/>
                <a:cs typeface="Arial" panose="020B0604020202020204" pitchFamily="34" charset="0"/>
              </a:rPr>
              <a:t> </a:t>
            </a:r>
            <a:r>
              <a:rPr lang="sr-Latn-RS" sz="1400" dirty="0" err="1">
                <a:latin typeface="Arial" panose="020B0604020202020204" pitchFamily="34" charset="0"/>
                <a:cs typeface="Arial" panose="020B0604020202020204" pitchFamily="34" charset="0"/>
              </a:rPr>
              <a:t>for</a:t>
            </a:r>
            <a:r>
              <a:rPr lang="sr-Latn-RS" sz="1400" dirty="0">
                <a:latin typeface="Arial" panose="020B0604020202020204" pitchFamily="34" charset="0"/>
                <a:cs typeface="Arial" panose="020B0604020202020204" pitchFamily="34" charset="0"/>
              </a:rPr>
              <a:t> </a:t>
            </a:r>
            <a:r>
              <a:rPr lang="sr-Latn-RS" sz="1400" dirty="0" err="1">
                <a:latin typeface="Arial" panose="020B0604020202020204" pitchFamily="34" charset="0"/>
                <a:cs typeface="Arial" panose="020B0604020202020204" pitchFamily="34" charset="0"/>
              </a:rPr>
              <a:t>Disease</a:t>
            </a:r>
            <a:r>
              <a:rPr lang="sr-Latn-RS" sz="1400" dirty="0">
                <a:latin typeface="Arial" panose="020B0604020202020204" pitchFamily="34" charset="0"/>
                <a:cs typeface="Arial" panose="020B0604020202020204" pitchFamily="34" charset="0"/>
              </a:rPr>
              <a:t> </a:t>
            </a:r>
            <a:r>
              <a:rPr lang="sr-Latn-RS" sz="1400" dirty="0" err="1">
                <a:latin typeface="Arial" panose="020B0604020202020204" pitchFamily="34" charset="0"/>
                <a:cs typeface="Arial" panose="020B0604020202020204" pitchFamily="34" charset="0"/>
              </a:rPr>
              <a:t>Control</a:t>
            </a:r>
            <a:r>
              <a:rPr lang="sr-Latn-RS" sz="1400" dirty="0">
                <a:latin typeface="Arial" panose="020B0604020202020204" pitchFamily="34" charset="0"/>
                <a:cs typeface="Arial" panose="020B0604020202020204" pitchFamily="34" charset="0"/>
              </a:rPr>
              <a:t> </a:t>
            </a:r>
            <a:r>
              <a:rPr lang="sr-Latn-RS" sz="1400" dirty="0" err="1">
                <a:latin typeface="Arial" panose="020B0604020202020204" pitchFamily="34" charset="0"/>
                <a:cs typeface="Arial" panose="020B0604020202020204" pitchFamily="34" charset="0"/>
              </a:rPr>
              <a:t>and</a:t>
            </a:r>
            <a:r>
              <a:rPr lang="sr-Latn-RS" sz="1400" dirty="0">
                <a:latin typeface="Arial" panose="020B0604020202020204" pitchFamily="34" charset="0"/>
                <a:cs typeface="Arial" panose="020B0604020202020204" pitchFamily="34" charset="0"/>
              </a:rPr>
              <a:t> </a:t>
            </a:r>
            <a:r>
              <a:rPr lang="sr-Latn-RS" sz="1400" dirty="0" err="1">
                <a:latin typeface="Arial" panose="020B0604020202020204" pitchFamily="34" charset="0"/>
                <a:cs typeface="Arial" panose="020B0604020202020204" pitchFamily="34" charset="0"/>
              </a:rPr>
              <a:t>Prevention</a:t>
            </a:r>
            <a:r>
              <a:rPr lang="sr-Latn-RS" sz="1400" dirty="0">
                <a:latin typeface="Arial" panose="020B0604020202020204" pitchFamily="34" charset="0"/>
                <a:cs typeface="Arial" panose="020B0604020202020204" pitchFamily="34" charset="0"/>
              </a:rPr>
              <a:t>. </a:t>
            </a:r>
            <a:r>
              <a:rPr lang="sr-Latn-RS" sz="1400" dirty="0" err="1">
                <a:latin typeface="Arial" panose="020B0604020202020204" pitchFamily="34" charset="0"/>
                <a:cs typeface="Arial" panose="020B0604020202020204" pitchFamily="34" charset="0"/>
              </a:rPr>
              <a:t>Available</a:t>
            </a:r>
            <a:r>
              <a:rPr lang="sr-Latn-RS" sz="1400" dirty="0">
                <a:latin typeface="Arial" panose="020B0604020202020204" pitchFamily="34" charset="0"/>
                <a:cs typeface="Arial" panose="020B0604020202020204" pitchFamily="34" charset="0"/>
              </a:rPr>
              <a:t> from: https://www.cdc.gov/vaccinesafety/concerns/autism.html.</a:t>
            </a:r>
            <a:br>
              <a:rPr lang="sr-Latn-RS" sz="1400" dirty="0">
                <a:latin typeface="Arial" panose="020B0604020202020204" pitchFamily="34" charset="0"/>
                <a:cs typeface="Arial" panose="020B0604020202020204" pitchFamily="34" charset="0"/>
              </a:rPr>
            </a:br>
            <a:r>
              <a:rPr lang="sr-Latn-RS" sz="1400" dirty="0">
                <a:latin typeface="Arial" panose="020B0604020202020204" pitchFamily="34" charset="0"/>
                <a:cs typeface="Arial" panose="020B0604020202020204" pitchFamily="34" charset="0"/>
              </a:rPr>
              <a:t>15) </a:t>
            </a:r>
            <a:r>
              <a:rPr lang="sr-Latn-RS" sz="1400" dirty="0" err="1">
                <a:latin typeface="Arial" panose="020B0604020202020204" pitchFamily="34" charset="0"/>
                <a:cs typeface="Arial" panose="020B0604020202020204" pitchFamily="34" charset="0"/>
              </a:rPr>
              <a:t>Frequently</a:t>
            </a:r>
            <a:r>
              <a:rPr lang="sr-Latn-RS" sz="1400" dirty="0">
                <a:latin typeface="Arial" panose="020B0604020202020204" pitchFamily="34" charset="0"/>
                <a:cs typeface="Arial" panose="020B0604020202020204" pitchFamily="34" charset="0"/>
              </a:rPr>
              <a:t> </a:t>
            </a:r>
            <a:r>
              <a:rPr lang="sr-Latn-RS" sz="1400" dirty="0" err="1">
                <a:latin typeface="Arial" panose="020B0604020202020204" pitchFamily="34" charset="0"/>
                <a:cs typeface="Arial" panose="020B0604020202020204" pitchFamily="34" charset="0"/>
              </a:rPr>
              <a:t>asked</a:t>
            </a:r>
            <a:r>
              <a:rPr lang="sr-Latn-RS" sz="1400" dirty="0">
                <a:latin typeface="Arial" panose="020B0604020202020204" pitchFamily="34" charset="0"/>
                <a:cs typeface="Arial" panose="020B0604020202020204" pitchFamily="34" charset="0"/>
              </a:rPr>
              <a:t> </a:t>
            </a:r>
            <a:r>
              <a:rPr lang="sr-Latn-RS" sz="1400" dirty="0" err="1">
                <a:latin typeface="Arial" panose="020B0604020202020204" pitchFamily="34" charset="0"/>
                <a:cs typeface="Arial" panose="020B0604020202020204" pitchFamily="34" charset="0"/>
              </a:rPr>
              <a:t>questions</a:t>
            </a:r>
            <a:r>
              <a:rPr lang="sr-Latn-RS" sz="1400" dirty="0">
                <a:latin typeface="Arial" panose="020B0604020202020204" pitchFamily="34" charset="0"/>
                <a:cs typeface="Arial" panose="020B0604020202020204" pitchFamily="34" charset="0"/>
              </a:rPr>
              <a:t> </a:t>
            </a:r>
            <a:r>
              <a:rPr lang="sr-Latn-RS" sz="1400" dirty="0" err="1">
                <a:latin typeface="Arial" panose="020B0604020202020204" pitchFamily="34" charset="0"/>
                <a:cs typeface="Arial" panose="020B0604020202020204" pitchFamily="34" charset="0"/>
              </a:rPr>
              <a:t>about</a:t>
            </a:r>
            <a:r>
              <a:rPr lang="sr-Latn-RS" sz="1400" dirty="0">
                <a:latin typeface="Arial" panose="020B0604020202020204" pitchFamily="34" charset="0"/>
                <a:cs typeface="Arial" panose="020B0604020202020204" pitchFamily="34" charset="0"/>
              </a:rPr>
              <a:t> HPV </a:t>
            </a:r>
            <a:r>
              <a:rPr lang="sr-Latn-RS" sz="1400" dirty="0" err="1">
                <a:latin typeface="Arial" panose="020B0604020202020204" pitchFamily="34" charset="0"/>
                <a:cs typeface="Arial" panose="020B0604020202020204" pitchFamily="34" charset="0"/>
              </a:rPr>
              <a:t>Vaccine</a:t>
            </a:r>
            <a:r>
              <a:rPr lang="sr-Latn-RS" sz="1400" dirty="0">
                <a:latin typeface="Arial" panose="020B0604020202020204" pitchFamily="34" charset="0"/>
                <a:cs typeface="Arial" panose="020B0604020202020204" pitchFamily="34" charset="0"/>
              </a:rPr>
              <a:t> </a:t>
            </a:r>
            <a:r>
              <a:rPr lang="sr-Latn-RS" sz="1400" dirty="0" err="1">
                <a:latin typeface="Arial" panose="020B0604020202020204" pitchFamily="34" charset="0"/>
                <a:cs typeface="Arial" panose="020B0604020202020204" pitchFamily="34" charset="0"/>
              </a:rPr>
              <a:t>Safety</a:t>
            </a:r>
            <a:r>
              <a:rPr lang="sr-Latn-RS" sz="1400" dirty="0">
                <a:latin typeface="Arial" panose="020B0604020202020204" pitchFamily="34" charset="0"/>
                <a:cs typeface="Arial" panose="020B0604020202020204" pitchFamily="34" charset="0"/>
              </a:rPr>
              <a:t>, </a:t>
            </a:r>
            <a:r>
              <a:rPr lang="sr-Latn-RS" sz="1400" dirty="0" err="1">
                <a:latin typeface="Arial" panose="020B0604020202020204" pitchFamily="34" charset="0"/>
                <a:cs typeface="Arial" panose="020B0604020202020204" pitchFamily="34" charset="0"/>
              </a:rPr>
              <a:t>United</a:t>
            </a:r>
            <a:r>
              <a:rPr lang="sr-Latn-RS" sz="1400" dirty="0">
                <a:latin typeface="Arial" panose="020B0604020202020204" pitchFamily="34" charset="0"/>
                <a:cs typeface="Arial" panose="020B0604020202020204" pitchFamily="34" charset="0"/>
              </a:rPr>
              <a:t> </a:t>
            </a:r>
            <a:r>
              <a:rPr lang="sr-Latn-RS" sz="1400" dirty="0" err="1">
                <a:latin typeface="Arial" panose="020B0604020202020204" pitchFamily="34" charset="0"/>
                <a:cs typeface="Arial" panose="020B0604020202020204" pitchFamily="34" charset="0"/>
              </a:rPr>
              <a:t>States</a:t>
            </a:r>
            <a:r>
              <a:rPr lang="sr-Latn-RS" sz="1400" dirty="0">
                <a:latin typeface="Arial" panose="020B0604020202020204" pitchFamily="34" charset="0"/>
                <a:cs typeface="Arial" panose="020B0604020202020204" pitchFamily="34" charset="0"/>
              </a:rPr>
              <a:t> </a:t>
            </a:r>
            <a:r>
              <a:rPr lang="sr-Latn-RS" sz="1400" dirty="0" err="1">
                <a:latin typeface="Arial" panose="020B0604020202020204" pitchFamily="34" charset="0"/>
                <a:cs typeface="Arial" panose="020B0604020202020204" pitchFamily="34" charset="0"/>
              </a:rPr>
              <a:t>Centers</a:t>
            </a:r>
            <a:r>
              <a:rPr lang="sr-Latn-RS" sz="1400" dirty="0">
                <a:latin typeface="Arial" panose="020B0604020202020204" pitchFamily="34" charset="0"/>
                <a:cs typeface="Arial" panose="020B0604020202020204" pitchFamily="34" charset="0"/>
              </a:rPr>
              <a:t> </a:t>
            </a:r>
            <a:r>
              <a:rPr lang="sr-Latn-RS" sz="1400" dirty="0" err="1">
                <a:latin typeface="Arial" panose="020B0604020202020204" pitchFamily="34" charset="0"/>
                <a:cs typeface="Arial" panose="020B0604020202020204" pitchFamily="34" charset="0"/>
              </a:rPr>
              <a:t>for</a:t>
            </a:r>
            <a:r>
              <a:rPr lang="sr-Latn-RS" sz="1400" dirty="0">
                <a:latin typeface="Arial" panose="020B0604020202020204" pitchFamily="34" charset="0"/>
                <a:cs typeface="Arial" panose="020B0604020202020204" pitchFamily="34" charset="0"/>
              </a:rPr>
              <a:t> </a:t>
            </a:r>
            <a:r>
              <a:rPr lang="sr-Latn-RS" sz="1400" dirty="0" err="1">
                <a:latin typeface="Arial" panose="020B0604020202020204" pitchFamily="34" charset="0"/>
                <a:cs typeface="Arial" panose="020B0604020202020204" pitchFamily="34" charset="0"/>
              </a:rPr>
              <a:t>Disease</a:t>
            </a:r>
            <a:r>
              <a:rPr lang="sr-Latn-RS" sz="1400" dirty="0">
                <a:latin typeface="Arial" panose="020B0604020202020204" pitchFamily="34" charset="0"/>
                <a:cs typeface="Arial" panose="020B0604020202020204" pitchFamily="34" charset="0"/>
              </a:rPr>
              <a:t> </a:t>
            </a:r>
            <a:r>
              <a:rPr lang="sr-Latn-RS" sz="1400" dirty="0" err="1">
                <a:latin typeface="Arial" panose="020B0604020202020204" pitchFamily="34" charset="0"/>
                <a:cs typeface="Arial" panose="020B0604020202020204" pitchFamily="34" charset="0"/>
              </a:rPr>
              <a:t>Control</a:t>
            </a:r>
            <a:r>
              <a:rPr lang="sr-Latn-RS" sz="1400" dirty="0">
                <a:latin typeface="Arial" panose="020B0604020202020204" pitchFamily="34" charset="0"/>
                <a:cs typeface="Arial" panose="020B0604020202020204" pitchFamily="34" charset="0"/>
              </a:rPr>
              <a:t> </a:t>
            </a:r>
            <a:r>
              <a:rPr lang="sr-Latn-RS" sz="1400" dirty="0" err="1">
                <a:latin typeface="Arial" panose="020B0604020202020204" pitchFamily="34" charset="0"/>
                <a:cs typeface="Arial" panose="020B0604020202020204" pitchFamily="34" charset="0"/>
              </a:rPr>
              <a:t>and</a:t>
            </a:r>
            <a:r>
              <a:rPr lang="sr-Latn-RS" sz="1400" dirty="0">
                <a:latin typeface="Arial" panose="020B0604020202020204" pitchFamily="34" charset="0"/>
                <a:cs typeface="Arial" panose="020B0604020202020204" pitchFamily="34" charset="0"/>
              </a:rPr>
              <a:t> </a:t>
            </a:r>
            <a:r>
              <a:rPr lang="sr-Latn-RS" sz="1400" dirty="0" err="1">
                <a:latin typeface="Arial" panose="020B0604020202020204" pitchFamily="34" charset="0"/>
                <a:cs typeface="Arial" panose="020B0604020202020204" pitchFamily="34" charset="0"/>
              </a:rPr>
              <a:t>Prevention</a:t>
            </a:r>
            <a:r>
              <a:rPr lang="sr-Latn-RS" sz="1400" dirty="0">
                <a:latin typeface="Arial" panose="020B0604020202020204" pitchFamily="34" charset="0"/>
                <a:cs typeface="Arial" panose="020B0604020202020204" pitchFamily="34" charset="0"/>
              </a:rPr>
              <a:t>. </a:t>
            </a:r>
            <a:r>
              <a:rPr lang="sr-Latn-RS" sz="1400" dirty="0" err="1">
                <a:latin typeface="Arial" panose="020B0604020202020204" pitchFamily="34" charset="0"/>
                <a:cs typeface="Arial" panose="020B0604020202020204" pitchFamily="34" charset="0"/>
              </a:rPr>
              <a:t>Available</a:t>
            </a:r>
            <a:r>
              <a:rPr lang="sr-Latn-RS" sz="1400" dirty="0">
                <a:latin typeface="Arial" panose="020B0604020202020204" pitchFamily="34" charset="0"/>
                <a:cs typeface="Arial" panose="020B0604020202020204" pitchFamily="34" charset="0"/>
              </a:rPr>
              <a:t> from: https://www.cdc.gov/vaccinesafety/vaccines/hpv/hpv-safety-faqs.html.</a:t>
            </a:r>
            <a:br>
              <a:rPr lang="sr-Latn-RS" sz="1400" dirty="0">
                <a:latin typeface="Arial" panose="020B0604020202020204" pitchFamily="34" charset="0"/>
                <a:cs typeface="Arial" panose="020B0604020202020204" pitchFamily="34" charset="0"/>
              </a:rPr>
            </a:br>
            <a:br>
              <a:rPr lang="sr-Latn-RS" sz="1200" dirty="0"/>
            </a:br>
            <a:br>
              <a:rPr lang="ru-RU" sz="1200" dirty="0">
                <a:solidFill>
                  <a:srgbClr val="0070C0"/>
                </a:solidFill>
              </a:rPr>
            </a:br>
            <a:br>
              <a:rPr lang="en-US" sz="1200" dirty="0">
                <a:solidFill>
                  <a:srgbClr val="0070C0"/>
                </a:solidFill>
              </a:rPr>
            </a:br>
            <a:endParaRPr lang="en-US" sz="1200" dirty="0">
              <a:solidFill>
                <a:srgbClr val="0070C0"/>
              </a:solidFill>
            </a:endParaRPr>
          </a:p>
        </p:txBody>
      </p:sp>
      <p:sp>
        <p:nvSpPr>
          <p:cNvPr id="30723" name="Text Placeholder 2"/>
          <p:cNvSpPr>
            <a:spLocks noGrp="1"/>
          </p:cNvSpPr>
          <p:nvPr>
            <p:ph type="body" idx="1"/>
          </p:nvPr>
        </p:nvSpPr>
        <p:spPr>
          <a:xfrm>
            <a:off x="1216423" y="156965"/>
            <a:ext cx="9536906" cy="545703"/>
          </a:xfrm>
        </p:spPr>
        <p:txBody>
          <a:bodyPr>
            <a:normAutofit/>
          </a:bodyPr>
          <a:lstStyle/>
          <a:p>
            <a:pPr algn="ctr"/>
            <a:r>
              <a:rPr lang="sr-Latn-RS" altLang="en-US" sz="2800" b="1" dirty="0">
                <a:solidFill>
                  <a:schemeClr val="tx1"/>
                </a:solidFill>
                <a:latin typeface="Arial" panose="020B0604020202020204" pitchFamily="34" charset="0"/>
              </a:rPr>
              <a:t>Literatura</a:t>
            </a:r>
            <a:endParaRPr lang="en-US" altLang="en-US" sz="2800" b="1" dirty="0">
              <a:solidFill>
                <a:schemeClr val="tx1"/>
              </a:solidFill>
              <a:latin typeface="Arial" panose="020B0604020202020204" pitchFamily="34" charset="0"/>
            </a:endParaRPr>
          </a:p>
        </p:txBody>
      </p:sp>
      <p:sp>
        <p:nvSpPr>
          <p:cNvPr id="4" name="WordArt 9"/>
          <p:cNvSpPr>
            <a:spLocks noChangeArrowheads="1" noChangeShapeType="1" noTextEdit="1"/>
          </p:cNvSpPr>
          <p:nvPr/>
        </p:nvSpPr>
        <p:spPr bwMode="auto">
          <a:xfrm>
            <a:off x="4306530" y="5705824"/>
            <a:ext cx="3531928" cy="461665"/>
          </a:xfrm>
          <a:prstGeom prst="rect">
            <a:avLst/>
          </a:prstGeom>
        </p:spPr>
        <p:txBody>
          <a:bodyPr wrap="none" fromWordArt="1">
            <a:prstTxWarp prst="textPlain">
              <a:avLst>
                <a:gd name="adj" fmla="val 50000"/>
              </a:avLst>
            </a:prstTxWarp>
          </a:bodyPr>
          <a:lstStyle/>
          <a:p>
            <a:pPr algn="ctr"/>
            <a:r>
              <a:rPr lang="sr-Latn-RS" sz="1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Znanjem do zdravih izbora</a:t>
            </a:r>
            <a:r>
              <a:rPr lang="sr-Cyrl-RS" sz="1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 </a:t>
            </a:r>
            <a:endParaRPr lang="en-US" sz="1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endParaRPr>
          </a:p>
        </p:txBody>
      </p:sp>
      <p:sp>
        <p:nvSpPr>
          <p:cNvPr id="5" name="Text Box 7"/>
          <p:cNvSpPr txBox="1">
            <a:spLocks noChangeArrowheads="1"/>
          </p:cNvSpPr>
          <p:nvPr/>
        </p:nvSpPr>
        <p:spPr bwMode="auto">
          <a:xfrm>
            <a:off x="2960663" y="6183136"/>
            <a:ext cx="66976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58813">
              <a:lnSpc>
                <a:spcPct val="90000"/>
              </a:lnSpc>
              <a:spcBef>
                <a:spcPts val="863"/>
              </a:spcBef>
              <a:buClr>
                <a:srgbClr val="9E3611"/>
              </a:buClr>
              <a:buSzPct val="85000"/>
              <a:buFont typeface="Wingdings" panose="05000000000000000000" pitchFamily="2" charset="2"/>
              <a:buChar char="§"/>
              <a:defRPr sz="1400">
                <a:solidFill>
                  <a:schemeClr val="tx1"/>
                </a:solidFill>
                <a:latin typeface="Arial" panose="020B0604020202020204" pitchFamily="34" charset="0"/>
              </a:defRPr>
            </a:lvl1pPr>
            <a:lvl2pPr marL="742950" indent="-285750" defTabSz="658813">
              <a:lnSpc>
                <a:spcPct val="90000"/>
              </a:lnSpc>
              <a:spcBef>
                <a:spcPts val="288"/>
              </a:spcBef>
              <a:spcAft>
                <a:spcPts val="150"/>
              </a:spcAft>
              <a:buClr>
                <a:srgbClr val="9E3611"/>
              </a:buClr>
              <a:buSzPct val="85000"/>
              <a:buFont typeface="Wingdings" panose="05000000000000000000" pitchFamily="2" charset="2"/>
              <a:buChar char="§"/>
              <a:defRPr sz="1300">
                <a:solidFill>
                  <a:schemeClr val="tx1"/>
                </a:solidFill>
                <a:latin typeface="Arial" panose="020B0604020202020204" pitchFamily="34" charset="0"/>
              </a:defRPr>
            </a:lvl2pPr>
            <a:lvl3pPr marL="11430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3pPr>
            <a:lvl4pPr marL="16002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4pPr>
            <a:lvl5pPr marL="20574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5pPr>
            <a:lvl6pPr marL="25146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6pPr>
            <a:lvl7pPr marL="29718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7pPr>
            <a:lvl8pPr marL="34290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8pPr>
            <a:lvl9pPr marL="38862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9pPr>
          </a:lstStyle>
          <a:p>
            <a:pPr algn="ctr">
              <a:lnSpc>
                <a:spcPct val="100000"/>
              </a:lnSpc>
              <a:spcBef>
                <a:spcPct val="0"/>
              </a:spcBef>
              <a:buNone/>
              <a:defRPr/>
            </a:pPr>
            <a:r>
              <a:rPr lang="en-US" altLang="en-US" sz="1200" b="1" kern="0">
                <a:solidFill>
                  <a:prstClr val="black"/>
                </a:solidFill>
              </a:rPr>
              <a:t>Programski zadatak Posebnog programa u oblasti javnog zdravlja za APV u 202</a:t>
            </a:r>
            <a:r>
              <a:rPr lang="sr-Latn-RS" altLang="en-US" sz="1200" b="1" kern="0">
                <a:solidFill>
                  <a:prstClr val="black"/>
                </a:solidFill>
              </a:rPr>
              <a:t>4</a:t>
            </a:r>
            <a:r>
              <a:rPr lang="en-US" altLang="en-US" sz="1200" b="1" kern="0">
                <a:solidFill>
                  <a:prstClr val="black"/>
                </a:solidFill>
              </a:rPr>
              <a:t>. godini:</a:t>
            </a:r>
          </a:p>
          <a:p>
            <a:pPr algn="ctr">
              <a:lnSpc>
                <a:spcPct val="100000"/>
              </a:lnSpc>
              <a:spcBef>
                <a:spcPct val="0"/>
              </a:spcBef>
              <a:buNone/>
              <a:defRPr/>
            </a:pPr>
            <a:r>
              <a:rPr lang="en-US" altLang="en-US" sz="1200" b="1" kern="0">
                <a:solidFill>
                  <a:prstClr val="black"/>
                </a:solidFill>
              </a:rPr>
              <a:t>Unapređenje zdravstvene pismenosti populacije– „Znanjem do zdravih izbora“ </a:t>
            </a:r>
            <a:endParaRPr lang="en-US" altLang="en-US" sz="1200" b="1" kern="0" dirty="0">
              <a:solidFill>
                <a:prstClr val="black"/>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123" y="5370251"/>
            <a:ext cx="2322109" cy="1593312"/>
          </a:xfrm>
          <a:prstGeom prst="rect">
            <a:avLst/>
          </a:prstGeom>
        </p:spPr>
      </p:pic>
      <p:pic>
        <p:nvPicPr>
          <p:cNvPr id="10" name="Picture 10">
            <a:extLst>
              <a:ext uri="{FF2B5EF4-FFF2-40B4-BE49-F238E27FC236}">
                <a16:creationId xmlns:a16="http://schemas.microsoft.com/office/drawing/2014/main" id="{B9E9A065-214D-4257-B75C-B3967D08A6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4491" y="5633884"/>
            <a:ext cx="2182813" cy="75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0451600"/>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idx="4294967295"/>
          </p:nvPr>
        </p:nvSpPr>
        <p:spPr>
          <a:xfrm>
            <a:off x="525990" y="182880"/>
            <a:ext cx="9953625" cy="633197"/>
          </a:xfrm>
        </p:spPr>
        <p:txBody>
          <a:bodyPr>
            <a:noAutofit/>
          </a:bodyPr>
          <a:lstStyle/>
          <a:p>
            <a:pPr>
              <a:defRPr/>
            </a:pPr>
            <a:r>
              <a:rPr lang="en-US" sz="40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Vakcinacija – Gardasil 9</a:t>
            </a:r>
          </a:p>
        </p:txBody>
      </p:sp>
      <p:sp>
        <p:nvSpPr>
          <p:cNvPr id="5" name="Rectangle 3"/>
          <p:cNvSpPr txBox="1">
            <a:spLocks/>
          </p:cNvSpPr>
          <p:nvPr/>
        </p:nvSpPr>
        <p:spPr>
          <a:xfrm>
            <a:off x="525990" y="816077"/>
            <a:ext cx="10373783" cy="6292646"/>
          </a:xfrm>
          <a:prstGeom prst="rect">
            <a:avLst/>
          </a:prstGeom>
          <a:solidFill>
            <a:schemeClr val="bg1"/>
          </a:solidFill>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20000"/>
              </a:lnSpc>
              <a:spcBef>
                <a:spcPts val="0"/>
              </a:spcBef>
            </a:pPr>
            <a:r>
              <a:rPr lang="sr-Latn-RS" sz="8000" dirty="0">
                <a:latin typeface="Arial" panose="020B0604020202020204" pitchFamily="34" charset="0"/>
                <a:cs typeface="Arial" panose="020B0604020202020204" pitchFamily="34" charset="0"/>
              </a:rPr>
              <a:t>Ova vakcina štiti protiv 9 tipova humanih papiloma virusa: 6, 11, 16, 18, 31, 33, 45, 52, 58.</a:t>
            </a:r>
          </a:p>
          <a:p>
            <a:pPr lvl="0">
              <a:lnSpc>
                <a:spcPct val="120000"/>
              </a:lnSpc>
              <a:spcBef>
                <a:spcPts val="0"/>
              </a:spcBef>
            </a:pPr>
            <a:r>
              <a:rPr lang="sr-Latn-RS" sz="8000" dirty="0">
                <a:latin typeface="Arial" panose="020B0604020202020204" pitchFamily="34" charset="0"/>
                <a:cs typeface="Arial" panose="020B0604020202020204" pitchFamily="34" charset="0"/>
              </a:rPr>
              <a:t>Aktivna imunizacija protiv oboljenja izazvanih humanim papiloma virusima se preporučuje kod dece starije od devet godina, pre stupanja u prve seksualne odnose, a prvenstveno kod dece sedmih razreda osnovnih škola, tokom sprovođenja sistematskih pregleda. </a:t>
            </a:r>
          </a:p>
          <a:p>
            <a:pPr lvl="0">
              <a:lnSpc>
                <a:spcPct val="120000"/>
              </a:lnSpc>
              <a:spcBef>
                <a:spcPts val="0"/>
              </a:spcBef>
            </a:pPr>
            <a:r>
              <a:rPr lang="sr-Latn-RS" sz="8000" dirty="0">
                <a:latin typeface="Arial" panose="020B0604020202020204" pitchFamily="34" charset="0"/>
                <a:cs typeface="Arial" panose="020B0604020202020204" pitchFamily="34" charset="0"/>
              </a:rPr>
              <a:t>Aktivna imunizacija se sprovodi potrebnim brojem doza </a:t>
            </a:r>
            <a:r>
              <a:rPr lang="sr-Latn-RS" sz="8000" dirty="0" err="1">
                <a:latin typeface="Arial" panose="020B0604020202020204" pitchFamily="34" charset="0"/>
                <a:cs typeface="Arial" panose="020B0604020202020204" pitchFamily="34" charset="0"/>
              </a:rPr>
              <a:t>Gardasil</a:t>
            </a:r>
            <a:r>
              <a:rPr lang="sr-Latn-RS" sz="8000" dirty="0">
                <a:latin typeface="Arial" panose="020B0604020202020204" pitchFamily="34" charset="0"/>
                <a:cs typeface="Arial" panose="020B0604020202020204" pitchFamily="34" charset="0"/>
              </a:rPr>
              <a:t> 9 vakcine, u zavisnosti od uzrasta u kome se započinje imunizacija.</a:t>
            </a:r>
          </a:p>
          <a:p>
            <a:pPr lvl="0">
              <a:lnSpc>
                <a:spcPct val="120000"/>
              </a:lnSpc>
              <a:spcBef>
                <a:spcPts val="0"/>
              </a:spcBef>
            </a:pPr>
            <a:r>
              <a:rPr lang="sr-Latn-RS" sz="8000" dirty="0">
                <a:latin typeface="Arial" panose="020B0604020202020204" pitchFamily="34" charset="0"/>
                <a:cs typeface="Arial" panose="020B0604020202020204" pitchFamily="34" charset="0"/>
              </a:rPr>
              <a:t>Za lica uzrasta do 15 godina obrazac saglasnosti za vakcinaciju treba da potpiše roditelj/staratelj.</a:t>
            </a:r>
          </a:p>
          <a:p>
            <a:pPr lvl="0">
              <a:lnSpc>
                <a:spcPct val="120000"/>
              </a:lnSpc>
              <a:spcBef>
                <a:spcPts val="0"/>
              </a:spcBef>
            </a:pPr>
            <a:r>
              <a:rPr lang="sr-Latn-RS" sz="8000" dirty="0">
                <a:latin typeface="Arial" panose="020B0604020202020204" pitchFamily="34" charset="0"/>
                <a:cs typeface="Arial" panose="020B0604020202020204" pitchFamily="34" charset="0"/>
              </a:rPr>
              <a:t>Ova vakcina je odobrena od strane Američke agencije za hranu i lekove 2014. , a od strane Evropske agencije za lekove 2015.  </a:t>
            </a:r>
          </a:p>
          <a:p>
            <a:pPr lvl="0">
              <a:lnSpc>
                <a:spcPct val="120000"/>
              </a:lnSpc>
              <a:spcBef>
                <a:spcPts val="0"/>
              </a:spcBef>
            </a:pPr>
            <a:r>
              <a:rPr lang="sr-Latn-RS" sz="8000" dirty="0">
                <a:latin typeface="Arial" panose="020B0604020202020204" pitchFamily="34" charset="0"/>
                <a:cs typeface="Arial" panose="020B0604020202020204" pitchFamily="34" charset="0"/>
              </a:rPr>
              <a:t>Od 2022. </a:t>
            </a:r>
            <a:r>
              <a:rPr lang="sr-Latn-RS" sz="8000" dirty="0" err="1">
                <a:latin typeface="Arial" panose="020B0604020202020204" pitchFamily="34" charset="0"/>
                <a:cs typeface="Arial" panose="020B0604020202020204" pitchFamily="34" charset="0"/>
              </a:rPr>
              <a:t>Gardasil</a:t>
            </a:r>
            <a:r>
              <a:rPr lang="sr-Latn-RS" sz="8000" dirty="0">
                <a:latin typeface="Arial" panose="020B0604020202020204" pitchFamily="34" charset="0"/>
                <a:cs typeface="Arial" panose="020B0604020202020204" pitchFamily="34" charset="0"/>
              </a:rPr>
              <a:t> 9 vakcina je na listi B lekova Republičkog fonda za zdravstveno osiguranje.</a:t>
            </a:r>
            <a:endParaRPr lang="ru-RU" sz="8000" dirty="0">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dirty="0"/>
          </a:p>
          <a:p>
            <a:pPr lvl="0"/>
            <a:endParaRPr lang="sr-Latn-RS" dirty="0"/>
          </a:p>
          <a:p>
            <a:pPr marL="0" indent="0">
              <a:buNone/>
            </a:pPr>
            <a:endParaRPr lang="sr-Latn-RS" dirty="0"/>
          </a:p>
        </p:txBody>
      </p:sp>
      <p:pic>
        <p:nvPicPr>
          <p:cNvPr id="6" name="Picture 5"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634133" y="5222847"/>
            <a:ext cx="1557867" cy="153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780710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idx="4294967295"/>
          </p:nvPr>
        </p:nvSpPr>
        <p:spPr>
          <a:xfrm>
            <a:off x="525990" y="182880"/>
            <a:ext cx="9953625" cy="682359"/>
          </a:xfrm>
        </p:spPr>
        <p:txBody>
          <a:bodyPr>
            <a:normAutofit fontScale="90000"/>
          </a:bodyPr>
          <a:lstStyle/>
          <a:p>
            <a:pPr>
              <a:defRPr/>
            </a:pPr>
            <a:r>
              <a:rPr lang="sr-Latn-RS"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Vakcinacija – </a:t>
            </a:r>
            <a:r>
              <a:rPr lang="sr-Latn-RS" b="1" cap="none"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Gardasil</a:t>
            </a:r>
            <a:r>
              <a:rPr lang="sr-Latn-RS"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9</a:t>
            </a:r>
            <a:endParaRPr lang="en-US"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5" name="Rectangle 3"/>
          <p:cNvSpPr txBox="1">
            <a:spLocks/>
          </p:cNvSpPr>
          <p:nvPr/>
        </p:nvSpPr>
        <p:spPr>
          <a:xfrm>
            <a:off x="525990" y="1160206"/>
            <a:ext cx="10373783" cy="3628104"/>
          </a:xfrm>
          <a:prstGeom prst="rect">
            <a:avLst/>
          </a:prstGeom>
          <a:solidFill>
            <a:schemeClr val="bg1"/>
          </a:solidFill>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spcBef>
                <a:spcPts val="0"/>
              </a:spcBef>
              <a:buNone/>
            </a:pPr>
            <a:r>
              <a:rPr lang="sr-Latn-RS" sz="8800" b="1" dirty="0">
                <a:latin typeface="Arial" panose="020B0604020202020204" pitchFamily="34" charset="0"/>
                <a:cs typeface="Arial" panose="020B0604020202020204" pitchFamily="34" charset="0"/>
              </a:rPr>
              <a:t>   Imunizacija ovom vakcinom se sprovodi po šemi u tabeli ispod.</a:t>
            </a:r>
          </a:p>
          <a:p>
            <a:pPr lvl="0">
              <a:lnSpc>
                <a:spcPct val="120000"/>
              </a:lnSpc>
              <a:spcBef>
                <a:spcPts val="0"/>
              </a:spcBef>
            </a:pPr>
            <a:r>
              <a:rPr lang="sr-Latn-RS" sz="8800" dirty="0" err="1">
                <a:solidFill>
                  <a:srgbClr val="FF0000"/>
                </a:solidFill>
                <a:latin typeface="Arial" panose="020B0604020202020204" pitchFamily="34" charset="0"/>
                <a:cs typeface="Arial" panose="020B0604020202020204" pitchFamily="34" charset="0"/>
              </a:rPr>
              <a:t>Dvodozni</a:t>
            </a:r>
            <a:r>
              <a:rPr lang="sr-Latn-RS" sz="8800" dirty="0">
                <a:solidFill>
                  <a:srgbClr val="FF0000"/>
                </a:solidFill>
                <a:latin typeface="Arial" panose="020B0604020202020204" pitchFamily="34" charset="0"/>
                <a:cs typeface="Arial" panose="020B0604020202020204" pitchFamily="34" charset="0"/>
              </a:rPr>
              <a:t> </a:t>
            </a:r>
            <a:r>
              <a:rPr lang="sr-Latn-RS" sz="8800" dirty="0">
                <a:latin typeface="Arial" panose="020B0604020202020204" pitchFamily="34" charset="0"/>
                <a:cs typeface="Arial" panose="020B0604020202020204" pitchFamily="34" charset="0"/>
              </a:rPr>
              <a:t>režim</a:t>
            </a:r>
          </a:p>
          <a:p>
            <a:pPr lvl="0">
              <a:lnSpc>
                <a:spcPct val="120000"/>
              </a:lnSpc>
              <a:spcBef>
                <a:spcPts val="0"/>
              </a:spcBef>
            </a:pPr>
            <a:r>
              <a:rPr lang="sr-Latn-RS" sz="8800" dirty="0">
                <a:latin typeface="Arial" panose="020B0604020202020204" pitchFamily="34" charset="0"/>
                <a:cs typeface="Arial" panose="020B0604020202020204" pitchFamily="34" charset="0"/>
              </a:rPr>
              <a:t>Drugu dozu treba primeniti šest meseci nakon prve doze. Ukoliko se druga doza primeni ranije od 5 meseci nakon prve, tada se mora primeniti i treća doza, koja se daje najmanje 3 meseca od date druge i najmanje 5 meseci od prve doze. U slučaju potrebe razmak može biti duži od 6 meseci (ne duže od 13 meseci nakon prve doze).</a:t>
            </a:r>
          </a:p>
          <a:p>
            <a:pPr lvl="0">
              <a:lnSpc>
                <a:spcPct val="120000"/>
              </a:lnSpc>
              <a:spcBef>
                <a:spcPts val="0"/>
              </a:spcBef>
            </a:pPr>
            <a:r>
              <a:rPr lang="sr-Latn-RS" sz="8800" dirty="0" err="1">
                <a:solidFill>
                  <a:srgbClr val="FF0000"/>
                </a:solidFill>
                <a:latin typeface="Arial" panose="020B0604020202020204" pitchFamily="34" charset="0"/>
                <a:cs typeface="Arial" panose="020B0604020202020204" pitchFamily="34" charset="0"/>
              </a:rPr>
              <a:t>Trodozni</a:t>
            </a:r>
            <a:r>
              <a:rPr lang="sr-Latn-RS" sz="8800" dirty="0">
                <a:latin typeface="Arial" panose="020B0604020202020204" pitchFamily="34" charset="0"/>
                <a:cs typeface="Arial" panose="020B0604020202020204" pitchFamily="34" charset="0"/>
              </a:rPr>
              <a:t> režim</a:t>
            </a:r>
          </a:p>
          <a:p>
            <a:pPr lvl="0">
              <a:lnSpc>
                <a:spcPct val="120000"/>
              </a:lnSpc>
              <a:spcBef>
                <a:spcPts val="0"/>
              </a:spcBef>
            </a:pPr>
            <a:r>
              <a:rPr lang="sr-Latn-RS" sz="8800" dirty="0">
                <a:latin typeface="Arial" panose="020B0604020202020204" pitchFamily="34" charset="0"/>
                <a:cs typeface="Arial" panose="020B0604020202020204" pitchFamily="34" charset="0"/>
              </a:rPr>
              <a:t>Vakcina se daje po šemi 0, 2 i 6 meseci. U slučaju potrebe druga doza se može primeniti najranije jedan mesec nakon prve, a treća najranije 3 meseca nakon druge doze. Nije definisan maksimalni razmak između doza (ne duži od 12 do 15 meseci).</a:t>
            </a:r>
          </a:p>
          <a:p>
            <a:pPr lvl="0">
              <a:lnSpc>
                <a:spcPct val="120000"/>
              </a:lnSpc>
              <a:spcBef>
                <a:spcPts val="0"/>
              </a:spcBef>
            </a:pPr>
            <a:r>
              <a:rPr lang="sr-Latn-RS" sz="8800" b="1" dirty="0">
                <a:solidFill>
                  <a:srgbClr val="FF0000"/>
                </a:solidFill>
                <a:latin typeface="Arial" panose="020B0604020202020204" pitchFamily="34" charset="0"/>
                <a:cs typeface="Arial" panose="020B0604020202020204" pitchFamily="34" charset="0"/>
              </a:rPr>
              <a:t>Sve tri doze treba primeniti</a:t>
            </a:r>
          </a:p>
          <a:p>
            <a:pPr marL="0" lvl="0" indent="0">
              <a:lnSpc>
                <a:spcPct val="120000"/>
              </a:lnSpc>
              <a:spcBef>
                <a:spcPts val="0"/>
              </a:spcBef>
              <a:buNone/>
            </a:pPr>
            <a:r>
              <a:rPr lang="sr-Latn-RS" sz="8800" b="1" dirty="0">
                <a:solidFill>
                  <a:srgbClr val="FF0000"/>
                </a:solidFill>
                <a:latin typeface="Arial" panose="020B0604020202020204" pitchFamily="34" charset="0"/>
                <a:cs typeface="Arial" panose="020B0604020202020204" pitchFamily="34" charset="0"/>
              </a:rPr>
              <a:t>   u roku od jedne godine.</a:t>
            </a:r>
            <a:endParaRPr lang="ru-RU" sz="8800" b="1" dirty="0">
              <a:solidFill>
                <a:srgbClr val="FF0000"/>
              </a:solidFill>
              <a:latin typeface="Arial" panose="020B0604020202020204" pitchFamily="34" charset="0"/>
              <a:cs typeface="Arial" panose="020B0604020202020204" pitchFamily="34" charset="0"/>
            </a:endParaRPr>
          </a:p>
          <a:p>
            <a:pPr lvl="0"/>
            <a:endParaRPr lang="ru-RU" sz="8800" b="1" dirty="0">
              <a:solidFill>
                <a:srgbClr val="0070C0"/>
              </a:solidFill>
              <a:latin typeface="Arial" panose="020B0604020202020204" pitchFamily="34" charset="0"/>
              <a:cs typeface="Arial" panose="020B0604020202020204" pitchFamily="34" charset="0"/>
            </a:endParaRPr>
          </a:p>
          <a:p>
            <a:pPr lvl="0"/>
            <a:endParaRPr lang="ru-RU" sz="8800" b="1" dirty="0">
              <a:solidFill>
                <a:srgbClr val="0070C0"/>
              </a:solidFill>
              <a:latin typeface="Arial" panose="020B0604020202020204" pitchFamily="34" charset="0"/>
              <a:cs typeface="Arial" panose="020B0604020202020204" pitchFamily="34" charset="0"/>
            </a:endParaRPr>
          </a:p>
          <a:p>
            <a:pPr lvl="0"/>
            <a:endParaRPr lang="ru-RU" dirty="0"/>
          </a:p>
          <a:p>
            <a:pPr lvl="0"/>
            <a:endParaRPr lang="sr-Latn-RS" dirty="0"/>
          </a:p>
          <a:p>
            <a:pPr marL="0" indent="0">
              <a:buNone/>
            </a:pPr>
            <a:endParaRPr lang="sr-Latn-RS" dirty="0"/>
          </a:p>
        </p:txBody>
      </p:sp>
      <p:graphicFrame>
        <p:nvGraphicFramePr>
          <p:cNvPr id="2" name="Table 1"/>
          <p:cNvGraphicFramePr>
            <a:graphicFrameLocks noGrp="1"/>
          </p:cNvGraphicFramePr>
          <p:nvPr>
            <p:extLst>
              <p:ext uri="{D42A27DB-BD31-4B8C-83A1-F6EECF244321}">
                <p14:modId xmlns:p14="http://schemas.microsoft.com/office/powerpoint/2010/main" val="3365857918"/>
              </p:ext>
            </p:extLst>
          </p:nvPr>
        </p:nvGraphicFramePr>
        <p:xfrm>
          <a:off x="5299587" y="4983971"/>
          <a:ext cx="6282813" cy="1691149"/>
        </p:xfrm>
        <a:graphic>
          <a:graphicData uri="http://schemas.openxmlformats.org/drawingml/2006/table">
            <a:tbl>
              <a:tblPr firstRow="1" bandRow="1">
                <a:tableStyleId>{5C22544A-7EE6-4342-B048-85BDC9FD1C3A}</a:tableStyleId>
              </a:tblPr>
              <a:tblGrid>
                <a:gridCol w="1519108">
                  <a:extLst>
                    <a:ext uri="{9D8B030D-6E8A-4147-A177-3AD203B41FA5}">
                      <a16:colId xmlns:a16="http://schemas.microsoft.com/office/drawing/2014/main" val="1165975673"/>
                    </a:ext>
                  </a:extLst>
                </a:gridCol>
                <a:gridCol w="4763705">
                  <a:extLst>
                    <a:ext uri="{9D8B030D-6E8A-4147-A177-3AD203B41FA5}">
                      <a16:colId xmlns:a16="http://schemas.microsoft.com/office/drawing/2014/main" val="4206337806"/>
                    </a:ext>
                  </a:extLst>
                </a:gridCol>
              </a:tblGrid>
              <a:tr h="511153">
                <a:tc>
                  <a:txBody>
                    <a:bodyPr/>
                    <a:lstStyle/>
                    <a:p>
                      <a:pPr>
                        <a:lnSpc>
                          <a:spcPct val="107000"/>
                        </a:lnSpc>
                        <a:spcAft>
                          <a:spcPts val="800"/>
                        </a:spcAft>
                      </a:pPr>
                      <a:r>
                        <a:rPr lang="sr-Latn-RS" sz="1600" dirty="0">
                          <a:effectLst/>
                          <a:latin typeface="Calibri" panose="020F0502020204030204" pitchFamily="34" charset="0"/>
                          <a:ea typeface="Calibri" panose="020F0502020204030204" pitchFamily="34" charset="0"/>
                          <a:cs typeface="Times New Roman" panose="02020603050405020304" pitchFamily="18" charset="0"/>
                        </a:rPr>
                        <a:t>Uzrast</a:t>
                      </a:r>
                    </a:p>
                  </a:txBody>
                  <a:tcPr/>
                </a:tc>
                <a:tc>
                  <a:txBody>
                    <a:bodyPr/>
                    <a:lstStyle/>
                    <a:p>
                      <a:pPr>
                        <a:lnSpc>
                          <a:spcPct val="107000"/>
                        </a:lnSpc>
                        <a:spcAft>
                          <a:spcPts val="800"/>
                        </a:spcAft>
                      </a:pPr>
                      <a:r>
                        <a:rPr lang="sr-Latn-RS" sz="1600" dirty="0">
                          <a:effectLst/>
                        </a:rPr>
                        <a:t>Broj doza</a:t>
                      </a:r>
                      <a:endParaRPr lang="sr-Latn-RS" sz="16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4112749617"/>
                  </a:ext>
                </a:extLst>
              </a:tr>
              <a:tr h="589998">
                <a:tc>
                  <a:txBody>
                    <a:bodyPr/>
                    <a:lstStyle/>
                    <a:p>
                      <a:pPr>
                        <a:lnSpc>
                          <a:spcPct val="107000"/>
                        </a:lnSpc>
                        <a:spcAft>
                          <a:spcPts val="800"/>
                        </a:spcAft>
                      </a:pPr>
                      <a:r>
                        <a:rPr lang="sr-Latn-RS" sz="1600" b="1" dirty="0">
                          <a:effectLst/>
                        </a:rPr>
                        <a:t>9-14 godina</a:t>
                      </a:r>
                      <a:endParaRPr lang="sr-Latn-R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sr-Latn-RS" sz="1600" b="1" dirty="0">
                          <a:effectLst/>
                        </a:rPr>
                        <a:t>Dve doze u razmaku od 6 meseci</a:t>
                      </a:r>
                      <a:endParaRPr lang="sr-Latn-R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055790472"/>
                  </a:ext>
                </a:extLst>
              </a:tr>
              <a:tr h="589998">
                <a:tc>
                  <a:txBody>
                    <a:bodyPr/>
                    <a:lstStyle/>
                    <a:p>
                      <a:pPr>
                        <a:lnSpc>
                          <a:spcPct val="107000"/>
                        </a:lnSpc>
                        <a:spcAft>
                          <a:spcPts val="800"/>
                        </a:spcAft>
                      </a:pPr>
                      <a:r>
                        <a:rPr lang="sr-Latn-RS" sz="1600" b="1" dirty="0">
                          <a:effectLst/>
                        </a:rPr>
                        <a:t>≥15 godina</a:t>
                      </a:r>
                      <a:endParaRPr lang="sr-Latn-R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sr-Latn-RS" sz="1600" b="1" dirty="0">
                          <a:effectLst/>
                        </a:rPr>
                        <a:t>Tri doze po šemi 0,2,6 meseci</a:t>
                      </a:r>
                      <a:endParaRPr lang="sr-Latn-R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697046990"/>
                  </a:ext>
                </a:extLst>
              </a:tr>
            </a:tbl>
          </a:graphicData>
        </a:graphic>
      </p:graphicFrame>
    </p:spTree>
    <p:extLst>
      <p:ext uri="{BB962C8B-B14F-4D97-AF65-F5344CB8AC3E}">
        <p14:creationId xmlns:p14="http://schemas.microsoft.com/office/powerpoint/2010/main" val="104211762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idx="4294967295"/>
          </p:nvPr>
        </p:nvSpPr>
        <p:spPr>
          <a:xfrm>
            <a:off x="525990" y="182880"/>
            <a:ext cx="9953625" cy="1287463"/>
          </a:xfrm>
        </p:spPr>
        <p:txBody>
          <a:bodyPr>
            <a:normAutofit/>
          </a:bodyPr>
          <a:lstStyle/>
          <a:p>
            <a:pPr>
              <a:defRPr/>
            </a:pPr>
            <a:r>
              <a:rPr lang="en-US" sz="40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Vakcinacija – Gardasil 9</a:t>
            </a:r>
          </a:p>
        </p:txBody>
      </p:sp>
      <p:sp>
        <p:nvSpPr>
          <p:cNvPr id="5" name="Rectangle 3"/>
          <p:cNvSpPr txBox="1">
            <a:spLocks/>
          </p:cNvSpPr>
          <p:nvPr/>
        </p:nvSpPr>
        <p:spPr>
          <a:xfrm>
            <a:off x="545251" y="1362176"/>
            <a:ext cx="10373783" cy="3128372"/>
          </a:xfrm>
          <a:prstGeom prst="rect">
            <a:avLst/>
          </a:prstGeom>
          <a:solidFill>
            <a:schemeClr val="bg1"/>
          </a:solid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20000"/>
              </a:lnSpc>
              <a:spcBef>
                <a:spcPts val="0"/>
              </a:spcBef>
            </a:pPr>
            <a:r>
              <a:rPr lang="sr-Latn-RS" sz="3700" dirty="0">
                <a:latin typeface="Arial" panose="020B0604020202020204" pitchFamily="34" charset="0"/>
                <a:cs typeface="Arial" panose="020B0604020202020204" pitchFamily="34" charset="0"/>
              </a:rPr>
              <a:t>U slučaju da je vakcinacija prekinuta, nema potrebe za ponavljanjem doza HPV vakcine. Ukoliko je izvodljivo, istu HPV vakcinu treba dati za kompletiranje serije. Ukoliko nije dostupna vakcina kojom je vakcinacija započeta, može se dati druga vrsta HPV vakcine da bi se upotpunila serija.</a:t>
            </a:r>
          </a:p>
          <a:p>
            <a:pPr lvl="0">
              <a:lnSpc>
                <a:spcPct val="120000"/>
              </a:lnSpc>
              <a:spcBef>
                <a:spcPts val="0"/>
              </a:spcBef>
            </a:pPr>
            <a:r>
              <a:rPr lang="sr-Latn-RS" sz="3700" dirty="0">
                <a:latin typeface="Arial" panose="020B0604020202020204" pitchFamily="34" charset="0"/>
                <a:cs typeface="Arial" panose="020B0604020202020204" pitchFamily="34" charset="0"/>
              </a:rPr>
              <a:t>Prethodna infekcija jednim tipom ne umanjuje efikasnost vakcine u zaštiti od infekcije drugim tipovima koji se nalaze u vakcini</a:t>
            </a:r>
            <a:endParaRPr lang="ru-RU" sz="3700" dirty="0">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dirty="0"/>
          </a:p>
          <a:p>
            <a:pPr lvl="0"/>
            <a:endParaRPr lang="sr-Latn-RS" dirty="0"/>
          </a:p>
          <a:p>
            <a:pPr marL="0" indent="0">
              <a:buNone/>
            </a:pPr>
            <a:endParaRPr lang="sr-Latn-RS" dirty="0"/>
          </a:p>
        </p:txBody>
      </p:sp>
      <p:pic>
        <p:nvPicPr>
          <p:cNvPr id="6" name="Picture 5"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634133" y="5222847"/>
            <a:ext cx="1557867" cy="153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740882056"/>
              </p:ext>
            </p:extLst>
          </p:nvPr>
        </p:nvGraphicFramePr>
        <p:xfrm>
          <a:off x="2669540" y="4455727"/>
          <a:ext cx="5167630" cy="1737360"/>
        </p:xfrm>
        <a:graphic>
          <a:graphicData uri="http://schemas.openxmlformats.org/drawingml/2006/table">
            <a:tbl>
              <a:tblPr firstRow="1" bandRow="1">
                <a:tableStyleId>{5C22544A-7EE6-4342-B048-85BDC9FD1C3A}</a:tableStyleId>
              </a:tblPr>
              <a:tblGrid>
                <a:gridCol w="1243330">
                  <a:extLst>
                    <a:ext uri="{9D8B030D-6E8A-4147-A177-3AD203B41FA5}">
                      <a16:colId xmlns:a16="http://schemas.microsoft.com/office/drawing/2014/main" val="1165975673"/>
                    </a:ext>
                  </a:extLst>
                </a:gridCol>
                <a:gridCol w="3924300">
                  <a:extLst>
                    <a:ext uri="{9D8B030D-6E8A-4147-A177-3AD203B41FA5}">
                      <a16:colId xmlns:a16="http://schemas.microsoft.com/office/drawing/2014/main" val="4206337806"/>
                    </a:ext>
                  </a:extLst>
                </a:gridCol>
              </a:tblGrid>
              <a:tr h="579120">
                <a:tc>
                  <a:txBody>
                    <a:bodyPr/>
                    <a:lstStyle/>
                    <a:p>
                      <a:pPr>
                        <a:lnSpc>
                          <a:spcPct val="107000"/>
                        </a:lnSpc>
                        <a:spcAft>
                          <a:spcPts val="800"/>
                        </a:spcAft>
                      </a:pPr>
                      <a:r>
                        <a:rPr lang="sr-Latn-RS" sz="1600" dirty="0">
                          <a:effectLst/>
                        </a:rPr>
                        <a:t>Uzrast</a:t>
                      </a:r>
                      <a:endParaRPr lang="sr-Latn-RS" sz="16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sr-Latn-RS" sz="1600" dirty="0">
                          <a:effectLst/>
                        </a:rPr>
                        <a:t>Broj doza</a:t>
                      </a:r>
                      <a:endParaRPr lang="sr-Latn-RS" sz="16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4112749617"/>
                  </a:ext>
                </a:extLst>
              </a:tr>
              <a:tr h="579120">
                <a:tc>
                  <a:txBody>
                    <a:bodyPr/>
                    <a:lstStyle/>
                    <a:p>
                      <a:pPr>
                        <a:lnSpc>
                          <a:spcPct val="107000"/>
                        </a:lnSpc>
                        <a:spcAft>
                          <a:spcPts val="800"/>
                        </a:spcAft>
                      </a:pPr>
                      <a:r>
                        <a:rPr lang="sr-Latn-RS" sz="1600" dirty="0">
                          <a:effectLst/>
                        </a:rPr>
                        <a:t>9-14 godina</a:t>
                      </a:r>
                      <a:endParaRPr lang="sr-Latn-RS" sz="16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sr-Latn-RS" sz="1600" dirty="0">
                          <a:effectLst/>
                        </a:rPr>
                        <a:t>Dve doze u razmaku od 6 meseci</a:t>
                      </a:r>
                      <a:endParaRPr lang="sr-Latn-RS" sz="16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055790472"/>
                  </a:ext>
                </a:extLst>
              </a:tr>
              <a:tr h="579120">
                <a:tc>
                  <a:txBody>
                    <a:bodyPr/>
                    <a:lstStyle/>
                    <a:p>
                      <a:pPr>
                        <a:lnSpc>
                          <a:spcPct val="107000"/>
                        </a:lnSpc>
                        <a:spcAft>
                          <a:spcPts val="800"/>
                        </a:spcAft>
                      </a:pPr>
                      <a:r>
                        <a:rPr lang="sr-Latn-RS" sz="1600" dirty="0">
                          <a:effectLst/>
                        </a:rPr>
                        <a:t>≥15 godina</a:t>
                      </a:r>
                      <a:endParaRPr lang="sr-Latn-RS" sz="16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sr-Latn-RS" sz="1600" dirty="0">
                          <a:effectLst/>
                        </a:rPr>
                        <a:t>Tri doze po šemi 0,2,6 meseci</a:t>
                      </a:r>
                      <a:endParaRPr lang="sr-Latn-RS" sz="16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697046990"/>
                  </a:ext>
                </a:extLst>
              </a:tr>
            </a:tbl>
          </a:graphicData>
        </a:graphic>
      </p:graphicFrame>
    </p:spTree>
    <p:extLst>
      <p:ext uri="{BB962C8B-B14F-4D97-AF65-F5344CB8AC3E}">
        <p14:creationId xmlns:p14="http://schemas.microsoft.com/office/powerpoint/2010/main" val="420999042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idx="4294967295"/>
          </p:nvPr>
        </p:nvSpPr>
        <p:spPr>
          <a:xfrm>
            <a:off x="525990" y="182880"/>
            <a:ext cx="9953625" cy="1287463"/>
          </a:xfrm>
        </p:spPr>
        <p:txBody>
          <a:bodyPr>
            <a:normAutofit/>
          </a:bodyPr>
          <a:lstStyle/>
          <a:p>
            <a:pPr>
              <a:defRPr/>
            </a:pPr>
            <a:r>
              <a:rPr lang="en-US" sz="40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Vakcinacija – Gardasil 9</a:t>
            </a:r>
            <a:endParaRPr lang="en-US" sz="4000" b="1" cap="none" dirty="0">
              <a:solidFill>
                <a:srgbClr val="217DC9"/>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5" name="Rectangle 3"/>
          <p:cNvSpPr txBox="1">
            <a:spLocks/>
          </p:cNvSpPr>
          <p:nvPr/>
        </p:nvSpPr>
        <p:spPr>
          <a:xfrm>
            <a:off x="525990" y="1189704"/>
            <a:ext cx="11140020" cy="3266024"/>
          </a:xfrm>
          <a:prstGeom prst="rect">
            <a:avLst/>
          </a:prstGeom>
          <a:solidFill>
            <a:schemeClr val="bg1"/>
          </a:solidFill>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spcBef>
                <a:spcPts val="0"/>
              </a:spcBef>
              <a:buNone/>
            </a:pPr>
            <a:r>
              <a:rPr lang="sr-Latn-RS" sz="9600" dirty="0">
                <a:latin typeface="Arial" panose="020B0604020202020204" pitchFamily="34" charset="0"/>
                <a:cs typeface="Arial" panose="020B0604020202020204" pitchFamily="34" charset="0"/>
              </a:rPr>
              <a:t> Klinička istraživanja su pokazala da su sve HPV vakcine efikasne i bezbedne. </a:t>
            </a:r>
          </a:p>
          <a:p>
            <a:pPr marL="0" lvl="0" indent="0">
              <a:lnSpc>
                <a:spcPct val="120000"/>
              </a:lnSpc>
              <a:spcBef>
                <a:spcPts val="0"/>
              </a:spcBef>
              <a:buNone/>
            </a:pPr>
            <a:r>
              <a:rPr lang="sr-Latn-RS" sz="9600" dirty="0">
                <a:latin typeface="Arial" panose="020B0604020202020204" pitchFamily="34" charset="0"/>
                <a:cs typeface="Arial" panose="020B0604020202020204" pitchFamily="34" charset="0"/>
              </a:rPr>
              <a:t> Mere opreza </a:t>
            </a:r>
          </a:p>
          <a:p>
            <a:pPr marL="0" lvl="0" indent="0">
              <a:lnSpc>
                <a:spcPct val="120000"/>
              </a:lnSpc>
              <a:spcBef>
                <a:spcPts val="0"/>
              </a:spcBef>
            </a:pPr>
            <a:r>
              <a:rPr lang="sr-Latn-RS" sz="9600" dirty="0">
                <a:latin typeface="Arial" panose="020B0604020202020204" pitchFamily="34" charset="0"/>
                <a:cs typeface="Arial" panose="020B0604020202020204" pitchFamily="34" charset="0"/>
              </a:rPr>
              <a:t>Blaga akutna bolest (dijareja ili blaga infekcija gornjih respiratornih puteva, sa ili bez povišene telesne temperature) nije razlog za odlaganje vakcinacije. Vakcinaciju treba odložiti u slučaju umerene/teške akutne bolesti do oporavka. </a:t>
            </a:r>
          </a:p>
          <a:p>
            <a:pPr marL="0" lvl="0" indent="0">
              <a:lnSpc>
                <a:spcPct val="120000"/>
              </a:lnSpc>
              <a:spcBef>
                <a:spcPts val="0"/>
              </a:spcBef>
            </a:pPr>
            <a:r>
              <a:rPr lang="sr-Latn-RS" sz="9600" dirty="0">
                <a:latin typeface="Arial" panose="020B0604020202020204" pitchFamily="34" charset="0"/>
                <a:cs typeface="Arial" panose="020B0604020202020204" pitchFamily="34" charset="0"/>
              </a:rPr>
              <a:t>Teška alergijska reakcija (</a:t>
            </a:r>
            <a:r>
              <a:rPr lang="sr-Latn-RS" sz="9600" dirty="0" err="1">
                <a:latin typeface="Arial" panose="020B0604020202020204" pitchFamily="34" charset="0"/>
                <a:cs typeface="Arial" panose="020B0604020202020204" pitchFamily="34" charset="0"/>
              </a:rPr>
              <a:t>anafilaksa</a:t>
            </a:r>
            <a:r>
              <a:rPr lang="sr-Latn-RS" sz="9600" dirty="0">
                <a:latin typeface="Arial" panose="020B0604020202020204" pitchFamily="34" charset="0"/>
                <a:cs typeface="Arial" panose="020B0604020202020204" pitchFamily="34" charset="0"/>
              </a:rPr>
              <a:t>) na komponentu vakcine ili na prethodno datu dozu HPV vakcine jeste </a:t>
            </a:r>
            <a:r>
              <a:rPr lang="sr-Latn-RS" sz="9600" dirty="0" err="1">
                <a:latin typeface="Arial" panose="020B0604020202020204" pitchFamily="34" charset="0"/>
                <a:cs typeface="Arial" panose="020B0604020202020204" pitchFamily="34" charset="0"/>
              </a:rPr>
              <a:t>kontraindikacija</a:t>
            </a:r>
            <a:r>
              <a:rPr lang="sr-Latn-RS" sz="9600" dirty="0">
                <a:latin typeface="Arial" panose="020B0604020202020204" pitchFamily="34" charset="0"/>
                <a:cs typeface="Arial" panose="020B0604020202020204" pitchFamily="34" charset="0"/>
              </a:rPr>
              <a:t> za vakcinaciju. </a:t>
            </a:r>
          </a:p>
          <a:p>
            <a:pPr marL="0" lvl="0" indent="0">
              <a:lnSpc>
                <a:spcPct val="120000"/>
              </a:lnSpc>
              <a:spcBef>
                <a:spcPts val="0"/>
              </a:spcBef>
            </a:pPr>
            <a:r>
              <a:rPr lang="sr-Latn-RS" sz="9600" dirty="0">
                <a:latin typeface="Arial" panose="020B0604020202020204" pitchFamily="34" charset="0"/>
                <a:cs typeface="Arial" panose="020B0604020202020204" pitchFamily="34" charset="0"/>
              </a:rPr>
              <a:t>Rizik od </a:t>
            </a:r>
            <a:r>
              <a:rPr lang="sr-Latn-RS" sz="9600" dirty="0" err="1">
                <a:latin typeface="Arial" panose="020B0604020202020204" pitchFamily="34" charset="0"/>
                <a:cs typeface="Arial" panose="020B0604020202020204" pitchFamily="34" charset="0"/>
              </a:rPr>
              <a:t>anafilaktičke</a:t>
            </a:r>
            <a:r>
              <a:rPr lang="sr-Latn-RS" sz="9600" dirty="0">
                <a:latin typeface="Arial" panose="020B0604020202020204" pitchFamily="34" charset="0"/>
                <a:cs typeface="Arial" panose="020B0604020202020204" pitchFamily="34" charset="0"/>
              </a:rPr>
              <a:t> reakcije: 1,7/milion datih doza vakcine!</a:t>
            </a:r>
          </a:p>
          <a:p>
            <a:pPr marL="0" lvl="0" indent="0">
              <a:lnSpc>
                <a:spcPct val="120000"/>
              </a:lnSpc>
              <a:spcBef>
                <a:spcPts val="0"/>
              </a:spcBef>
            </a:pPr>
            <a:r>
              <a:rPr lang="sr-Latn-RS" sz="9600" dirty="0">
                <a:latin typeface="Arial" panose="020B0604020202020204" pitchFamily="34" charset="0"/>
                <a:cs typeface="Arial" panose="020B0604020202020204" pitchFamily="34" charset="0"/>
              </a:rPr>
              <a:t>Potreban je oprez kod osoba sa </a:t>
            </a:r>
            <a:r>
              <a:rPr lang="sr-Latn-RS" sz="9600" dirty="0" err="1">
                <a:latin typeface="Arial" panose="020B0604020202020204" pitchFamily="34" charset="0"/>
                <a:cs typeface="Arial" panose="020B0604020202020204" pitchFamily="34" charset="0"/>
              </a:rPr>
              <a:t>trombocitopenijom</a:t>
            </a:r>
            <a:r>
              <a:rPr lang="sr-Latn-RS" sz="9600" dirty="0">
                <a:latin typeface="Arial" panose="020B0604020202020204" pitchFamily="34" charset="0"/>
                <a:cs typeface="Arial" panose="020B0604020202020204" pitchFamily="34" charset="0"/>
              </a:rPr>
              <a:t> ili bilo kojim oboljenjem koje se odnosi na poremećaj koagulacije krvi.</a:t>
            </a:r>
          </a:p>
          <a:p>
            <a:pPr lvl="0"/>
            <a:r>
              <a:rPr lang="sr-Latn-RS" sz="3300" b="1" dirty="0">
                <a:solidFill>
                  <a:srgbClr val="0070C0"/>
                </a:solidFill>
                <a:latin typeface="Arial" panose="020B0604020202020204" pitchFamily="34" charset="0"/>
                <a:cs typeface="Arial" panose="020B0604020202020204" pitchFamily="34" charset="0"/>
              </a:rPr>
              <a:t>i.</a:t>
            </a:r>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dirty="0"/>
          </a:p>
          <a:p>
            <a:pPr lvl="0"/>
            <a:endParaRPr lang="sr-Latn-RS" dirty="0"/>
          </a:p>
          <a:p>
            <a:pPr marL="0" indent="0">
              <a:buNone/>
            </a:pPr>
            <a:endParaRPr lang="sr-Latn-RS" dirty="0"/>
          </a:p>
        </p:txBody>
      </p:sp>
      <p:pic>
        <p:nvPicPr>
          <p:cNvPr id="6" name="Picture 5"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634133" y="5222847"/>
            <a:ext cx="1557867" cy="153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1667594711"/>
              </p:ext>
            </p:extLst>
          </p:nvPr>
        </p:nvGraphicFramePr>
        <p:xfrm>
          <a:off x="2679700" y="4947930"/>
          <a:ext cx="5167630" cy="1539198"/>
        </p:xfrm>
        <a:graphic>
          <a:graphicData uri="http://schemas.openxmlformats.org/drawingml/2006/table">
            <a:tbl>
              <a:tblPr firstRow="1" bandRow="1">
                <a:tableStyleId>{5C22544A-7EE6-4342-B048-85BDC9FD1C3A}</a:tableStyleId>
              </a:tblPr>
              <a:tblGrid>
                <a:gridCol w="1243330">
                  <a:extLst>
                    <a:ext uri="{9D8B030D-6E8A-4147-A177-3AD203B41FA5}">
                      <a16:colId xmlns:a16="http://schemas.microsoft.com/office/drawing/2014/main" val="1165975673"/>
                    </a:ext>
                  </a:extLst>
                </a:gridCol>
                <a:gridCol w="3924300">
                  <a:extLst>
                    <a:ext uri="{9D8B030D-6E8A-4147-A177-3AD203B41FA5}">
                      <a16:colId xmlns:a16="http://schemas.microsoft.com/office/drawing/2014/main" val="4206337806"/>
                    </a:ext>
                  </a:extLst>
                </a:gridCol>
              </a:tblGrid>
              <a:tr h="513066">
                <a:tc>
                  <a:txBody>
                    <a:bodyPr/>
                    <a:lstStyle/>
                    <a:p>
                      <a:pPr>
                        <a:lnSpc>
                          <a:spcPct val="107000"/>
                        </a:lnSpc>
                        <a:spcAft>
                          <a:spcPts val="800"/>
                        </a:spcAft>
                      </a:pPr>
                      <a:r>
                        <a:rPr lang="sr-Latn-RS" sz="1600" dirty="0">
                          <a:effectLst/>
                        </a:rPr>
                        <a:t>Uzrast</a:t>
                      </a:r>
                      <a:endParaRPr lang="sr-Latn-RS" sz="16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sr-Latn-RS" sz="1600" dirty="0">
                          <a:effectLst/>
                        </a:rPr>
                        <a:t>Broj doza</a:t>
                      </a:r>
                      <a:endParaRPr lang="sr-Latn-RS" sz="16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4112749617"/>
                  </a:ext>
                </a:extLst>
              </a:tr>
              <a:tr h="513066">
                <a:tc>
                  <a:txBody>
                    <a:bodyPr/>
                    <a:lstStyle/>
                    <a:p>
                      <a:pPr>
                        <a:lnSpc>
                          <a:spcPct val="107000"/>
                        </a:lnSpc>
                        <a:spcAft>
                          <a:spcPts val="800"/>
                        </a:spcAft>
                      </a:pPr>
                      <a:r>
                        <a:rPr lang="sr-Latn-RS" sz="1600" b="1" dirty="0">
                          <a:solidFill>
                            <a:schemeClr val="tx1"/>
                          </a:solidFill>
                          <a:effectLst/>
                        </a:rPr>
                        <a:t>9-14 godina</a:t>
                      </a:r>
                      <a:endParaRPr lang="sr-Latn-R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sr-Latn-RS" sz="1600" b="1" dirty="0">
                          <a:solidFill>
                            <a:schemeClr val="tx1"/>
                          </a:solidFill>
                          <a:effectLst/>
                        </a:rPr>
                        <a:t>Dve doze u razmaku od 6 meseci</a:t>
                      </a:r>
                      <a:endParaRPr lang="sr-Latn-R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055790472"/>
                  </a:ext>
                </a:extLst>
              </a:tr>
              <a:tr h="513066">
                <a:tc>
                  <a:txBody>
                    <a:bodyPr/>
                    <a:lstStyle/>
                    <a:p>
                      <a:pPr>
                        <a:lnSpc>
                          <a:spcPct val="107000"/>
                        </a:lnSpc>
                        <a:spcAft>
                          <a:spcPts val="800"/>
                        </a:spcAft>
                      </a:pPr>
                      <a:r>
                        <a:rPr lang="sr-Latn-RS" sz="1600" b="1" dirty="0">
                          <a:solidFill>
                            <a:schemeClr val="tx1"/>
                          </a:solidFill>
                          <a:effectLst/>
                        </a:rPr>
                        <a:t>≥15 godina</a:t>
                      </a:r>
                      <a:endParaRPr lang="sr-Latn-R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sr-Latn-RS" sz="1600" dirty="0">
                          <a:solidFill>
                            <a:schemeClr val="tx1"/>
                          </a:solidFill>
                          <a:effectLst/>
                        </a:rPr>
                        <a:t>Tri doze po šemi 0,2,6 meseci</a:t>
                      </a:r>
                      <a:endParaRPr lang="sr-Latn-R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697046990"/>
                  </a:ext>
                </a:extLst>
              </a:tr>
            </a:tbl>
          </a:graphicData>
        </a:graphic>
      </p:graphicFrame>
    </p:spTree>
    <p:extLst>
      <p:ext uri="{BB962C8B-B14F-4D97-AF65-F5344CB8AC3E}">
        <p14:creationId xmlns:p14="http://schemas.microsoft.com/office/powerpoint/2010/main" val="176513661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idx="4294967295"/>
          </p:nvPr>
        </p:nvSpPr>
        <p:spPr>
          <a:xfrm>
            <a:off x="525990" y="182881"/>
            <a:ext cx="9953625" cy="662694"/>
          </a:xfrm>
        </p:spPr>
        <p:txBody>
          <a:bodyPr>
            <a:noAutofit/>
          </a:bodyPr>
          <a:lstStyle/>
          <a:p>
            <a:pPr>
              <a:defRPr/>
            </a:pPr>
            <a:r>
              <a:rPr lang="en-US" sz="40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Vakcinacija – Gardasil 9</a:t>
            </a:r>
            <a:endParaRPr lang="en-US" sz="4000" b="1" cap="none" dirty="0">
              <a:solidFill>
                <a:srgbClr val="217DC9"/>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5" name="Rectangle 3"/>
          <p:cNvSpPr txBox="1">
            <a:spLocks/>
          </p:cNvSpPr>
          <p:nvPr/>
        </p:nvSpPr>
        <p:spPr>
          <a:xfrm>
            <a:off x="525990" y="845575"/>
            <a:ext cx="10373783" cy="4591664"/>
          </a:xfrm>
          <a:prstGeom prst="rect">
            <a:avLst/>
          </a:prstGeom>
          <a:solidFill>
            <a:schemeClr val="bg1"/>
          </a:solidFill>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sr-Latn-RS" sz="7000" b="1" dirty="0">
                <a:latin typeface="Arial" panose="020B0604020202020204" pitchFamily="34" charset="0"/>
                <a:cs typeface="Arial" panose="020B0604020202020204" pitchFamily="34" charset="0"/>
              </a:rPr>
              <a:t>  Neželjene reakcije</a:t>
            </a:r>
          </a:p>
          <a:p>
            <a:pPr lvl="0">
              <a:lnSpc>
                <a:spcPct val="120000"/>
              </a:lnSpc>
              <a:spcBef>
                <a:spcPts val="0"/>
              </a:spcBef>
            </a:pPr>
            <a:r>
              <a:rPr lang="sr-Latn-RS" sz="8800" dirty="0">
                <a:latin typeface="Arial" panose="020B0604020202020204" pitchFamily="34" charset="0"/>
                <a:cs typeface="Arial" panose="020B0604020202020204" pitchFamily="34" charset="0"/>
              </a:rPr>
              <a:t>Najčešće neželjene reakcije na HPV vakcinu prijavljene za vreme sprovođenja kliničkih ispitivanja su lokalne, blage i prolazne, bez terapije. </a:t>
            </a:r>
          </a:p>
          <a:p>
            <a:pPr lvl="0">
              <a:lnSpc>
                <a:spcPct val="120000"/>
              </a:lnSpc>
              <a:spcBef>
                <a:spcPts val="0"/>
              </a:spcBef>
            </a:pPr>
            <a:r>
              <a:rPr lang="sr-Latn-RS" sz="8800" dirty="0">
                <a:latin typeface="Arial" panose="020B0604020202020204" pitchFamily="34" charset="0"/>
                <a:cs typeface="Arial" panose="020B0604020202020204" pitchFamily="34" charset="0"/>
              </a:rPr>
              <a:t>Prema podacima Svetske zdravstvene organizacije, Američkih centara za sprečavanje i suzbijanje zaraznih bolesti i Američke agencije za hranu i lekove, nisu zabeležene česte ozbiljne neželjene reakcije nakon primene HPV vakcine. </a:t>
            </a:r>
          </a:p>
          <a:p>
            <a:pPr lvl="0">
              <a:lnSpc>
                <a:spcPct val="120000"/>
              </a:lnSpc>
              <a:spcBef>
                <a:spcPts val="0"/>
              </a:spcBef>
            </a:pPr>
            <a:r>
              <a:rPr lang="sr-Latn-RS" sz="8800" dirty="0">
                <a:latin typeface="Arial" panose="020B0604020202020204" pitchFamily="34" charset="0"/>
                <a:cs typeface="Arial" panose="020B0604020202020204" pitchFamily="34" charset="0"/>
              </a:rPr>
              <a:t>Veoma česte reakcije (&gt;1/10): glavobolja, bol, otok i crvenilo na mestu aplikacije.</a:t>
            </a:r>
          </a:p>
          <a:p>
            <a:pPr lvl="0">
              <a:lnSpc>
                <a:spcPct val="120000"/>
              </a:lnSpc>
              <a:spcBef>
                <a:spcPts val="0"/>
              </a:spcBef>
            </a:pPr>
            <a:r>
              <a:rPr lang="sr-Latn-RS" sz="8800" dirty="0">
                <a:latin typeface="Arial" panose="020B0604020202020204" pitchFamily="34" charset="0"/>
                <a:cs typeface="Arial" panose="020B0604020202020204" pitchFamily="34" charset="0"/>
              </a:rPr>
              <a:t>Česte (&gt;1/100 do &lt;1/10): vrtoglavica, mučnina, povišena telesna temperatura, zamor i svrab i otoci (</a:t>
            </a:r>
            <a:r>
              <a:rPr lang="sr-Latn-RS" sz="8800" dirty="0" err="1">
                <a:latin typeface="Arial" panose="020B0604020202020204" pitchFamily="34" charset="0"/>
                <a:cs typeface="Arial" panose="020B0604020202020204" pitchFamily="34" charset="0"/>
              </a:rPr>
              <a:t>podlivi</a:t>
            </a:r>
            <a:r>
              <a:rPr lang="sr-Latn-RS" sz="8800" dirty="0">
                <a:latin typeface="Arial" panose="020B0604020202020204" pitchFamily="34" charset="0"/>
                <a:cs typeface="Arial" panose="020B0604020202020204" pitchFamily="34" charset="0"/>
              </a:rPr>
              <a:t>) na mestu i oko mesta aplikacije vakcine. </a:t>
            </a:r>
          </a:p>
          <a:p>
            <a:pPr lvl="0">
              <a:lnSpc>
                <a:spcPct val="120000"/>
              </a:lnSpc>
              <a:spcBef>
                <a:spcPts val="0"/>
              </a:spcBef>
            </a:pPr>
            <a:r>
              <a:rPr lang="sr-Latn-RS" sz="8800" dirty="0">
                <a:latin typeface="Arial" panose="020B0604020202020204" pitchFamily="34" charset="0"/>
                <a:cs typeface="Arial" panose="020B0604020202020204" pitchFamily="34" charset="0"/>
              </a:rPr>
              <a:t>Prijavljene su različite sistemske reakcije koje uključuju mučninu, vrtoglavicu, bolove u mišićima i malaksalost. Međutim, ovi simptomi javljali su se sa podjednakom učestalošću kod onih koji jesu i kod onih koji nisu bili vakcinisani HPV vakcinom.</a:t>
            </a:r>
            <a:endParaRPr lang="ru-RU" sz="8800" dirty="0">
              <a:latin typeface="Arial" panose="020B0604020202020204" pitchFamily="34" charset="0"/>
              <a:cs typeface="Arial" panose="020B0604020202020204" pitchFamily="34" charset="0"/>
            </a:endParaRPr>
          </a:p>
          <a:p>
            <a:pPr lvl="0"/>
            <a:endParaRPr lang="ru-RU" sz="88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sz="3300" b="1" dirty="0">
              <a:solidFill>
                <a:srgbClr val="0070C0"/>
              </a:solidFill>
              <a:latin typeface="Arial" panose="020B0604020202020204" pitchFamily="34" charset="0"/>
              <a:cs typeface="Arial" panose="020B0604020202020204" pitchFamily="34" charset="0"/>
            </a:endParaRPr>
          </a:p>
          <a:p>
            <a:pPr lvl="0"/>
            <a:endParaRPr lang="ru-RU" dirty="0"/>
          </a:p>
          <a:p>
            <a:pPr lvl="0"/>
            <a:endParaRPr lang="sr-Latn-RS" dirty="0"/>
          </a:p>
          <a:p>
            <a:pPr marL="0" indent="0">
              <a:buNone/>
            </a:pPr>
            <a:endParaRPr lang="sr-Latn-RS" dirty="0"/>
          </a:p>
        </p:txBody>
      </p:sp>
      <p:pic>
        <p:nvPicPr>
          <p:cNvPr id="6" name="Picture 5"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634133" y="5222847"/>
            <a:ext cx="1557867" cy="153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3569481563"/>
              </p:ext>
            </p:extLst>
          </p:nvPr>
        </p:nvGraphicFramePr>
        <p:xfrm>
          <a:off x="2679700" y="5437239"/>
          <a:ext cx="5167630" cy="1324806"/>
        </p:xfrm>
        <a:graphic>
          <a:graphicData uri="http://schemas.openxmlformats.org/drawingml/2006/table">
            <a:tbl>
              <a:tblPr firstRow="1" bandRow="1">
                <a:tableStyleId>{5C22544A-7EE6-4342-B048-85BDC9FD1C3A}</a:tableStyleId>
              </a:tblPr>
              <a:tblGrid>
                <a:gridCol w="1243330">
                  <a:extLst>
                    <a:ext uri="{9D8B030D-6E8A-4147-A177-3AD203B41FA5}">
                      <a16:colId xmlns:a16="http://schemas.microsoft.com/office/drawing/2014/main" val="1165975673"/>
                    </a:ext>
                  </a:extLst>
                </a:gridCol>
                <a:gridCol w="3924300">
                  <a:extLst>
                    <a:ext uri="{9D8B030D-6E8A-4147-A177-3AD203B41FA5}">
                      <a16:colId xmlns:a16="http://schemas.microsoft.com/office/drawing/2014/main" val="4206337806"/>
                    </a:ext>
                  </a:extLst>
                </a:gridCol>
              </a:tblGrid>
              <a:tr h="441602">
                <a:tc>
                  <a:txBody>
                    <a:bodyPr/>
                    <a:lstStyle/>
                    <a:p>
                      <a:pPr>
                        <a:lnSpc>
                          <a:spcPct val="107000"/>
                        </a:lnSpc>
                        <a:spcAft>
                          <a:spcPts val="800"/>
                        </a:spcAft>
                      </a:pPr>
                      <a:r>
                        <a:rPr lang="sr-Latn-RS" sz="1600" dirty="0">
                          <a:effectLst/>
                          <a:latin typeface="Calibri" panose="020F0502020204030204" pitchFamily="34" charset="0"/>
                          <a:ea typeface="Calibri" panose="020F0502020204030204" pitchFamily="34" charset="0"/>
                          <a:cs typeface="Times New Roman" panose="02020603050405020304" pitchFamily="18" charset="0"/>
                        </a:rPr>
                        <a:t>Uzrast</a:t>
                      </a:r>
                    </a:p>
                  </a:txBody>
                  <a:tcPr/>
                </a:tc>
                <a:tc>
                  <a:txBody>
                    <a:bodyPr/>
                    <a:lstStyle/>
                    <a:p>
                      <a:pPr>
                        <a:lnSpc>
                          <a:spcPct val="107000"/>
                        </a:lnSpc>
                        <a:spcAft>
                          <a:spcPts val="800"/>
                        </a:spcAft>
                      </a:pPr>
                      <a:r>
                        <a:rPr lang="sr-Latn-RS" sz="1600" dirty="0">
                          <a:effectLst/>
                        </a:rPr>
                        <a:t>Broj doza</a:t>
                      </a:r>
                      <a:endParaRPr lang="sr-Latn-RS" sz="16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4112749617"/>
                  </a:ext>
                </a:extLst>
              </a:tr>
              <a:tr h="441602">
                <a:tc>
                  <a:txBody>
                    <a:bodyPr/>
                    <a:lstStyle/>
                    <a:p>
                      <a:pPr>
                        <a:lnSpc>
                          <a:spcPct val="107000"/>
                        </a:lnSpc>
                        <a:spcAft>
                          <a:spcPts val="800"/>
                        </a:spcAft>
                      </a:pPr>
                      <a:r>
                        <a:rPr lang="sr-Latn-RS" sz="1600" b="1" dirty="0">
                          <a:effectLst/>
                        </a:rPr>
                        <a:t>9-14 godina</a:t>
                      </a:r>
                      <a:endParaRPr lang="sr-Latn-R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sr-Latn-RS" sz="1600" b="1" dirty="0">
                          <a:effectLst/>
                        </a:rPr>
                        <a:t>Dve doze u razmaku od 6 meseci</a:t>
                      </a:r>
                      <a:endParaRPr lang="sr-Latn-R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055790472"/>
                  </a:ext>
                </a:extLst>
              </a:tr>
              <a:tr h="441602">
                <a:tc>
                  <a:txBody>
                    <a:bodyPr/>
                    <a:lstStyle/>
                    <a:p>
                      <a:pPr>
                        <a:lnSpc>
                          <a:spcPct val="107000"/>
                        </a:lnSpc>
                        <a:spcAft>
                          <a:spcPts val="800"/>
                        </a:spcAft>
                      </a:pPr>
                      <a:r>
                        <a:rPr lang="sr-Latn-RS" sz="1600" b="1" dirty="0">
                          <a:effectLst/>
                        </a:rPr>
                        <a:t>≥15 godina</a:t>
                      </a:r>
                      <a:endParaRPr lang="sr-Latn-R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sr-Latn-RS" sz="1600" b="1" dirty="0">
                          <a:effectLst/>
                        </a:rPr>
                        <a:t>Tri doze po šemi 0,2,6 meseci</a:t>
                      </a:r>
                      <a:endParaRPr lang="sr-Latn-R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697046990"/>
                  </a:ext>
                </a:extLst>
              </a:tr>
            </a:tbl>
          </a:graphicData>
        </a:graphic>
      </p:graphicFrame>
    </p:spTree>
    <p:extLst>
      <p:ext uri="{BB962C8B-B14F-4D97-AF65-F5344CB8AC3E}">
        <p14:creationId xmlns:p14="http://schemas.microsoft.com/office/powerpoint/2010/main" val="56686391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684</TotalTime>
  <Words>4194</Words>
  <Application>Microsoft Office PowerPoint</Application>
  <PresentationFormat>Widescreen</PresentationFormat>
  <Paragraphs>527</Paragraphs>
  <Slides>40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Arial Black</vt:lpstr>
      <vt:lpstr>Calibri</vt:lpstr>
      <vt:lpstr>Calibri Light</vt:lpstr>
      <vt:lpstr>Rockwell</vt:lpstr>
      <vt:lpstr>Wingdings</vt:lpstr>
      <vt:lpstr>Office Theme</vt:lpstr>
      <vt:lpstr> Preporučena vakcinacija protiv humanih papiloma virusa</vt:lpstr>
      <vt:lpstr>Infekcije izazvane humanim papiloma virusima</vt:lpstr>
      <vt:lpstr>Infekcije izazvane humanim papiloma virusima</vt:lpstr>
      <vt:lpstr>Počeci sprovođenja vakcinacije u Novom Sadu</vt:lpstr>
      <vt:lpstr>Vakcinacija – Gardasil 9</vt:lpstr>
      <vt:lpstr>  Vakcinacija – Gardasil 9</vt:lpstr>
      <vt:lpstr>Vakcinacija – Gardasil 9</vt:lpstr>
      <vt:lpstr>Vakcinacija – Gardasil 9</vt:lpstr>
      <vt:lpstr>Vakcinacija – Gardasil 9</vt:lpstr>
      <vt:lpstr>Vakcinacija – Gardasil 9</vt:lpstr>
      <vt:lpstr>Vakcinacija – Gardasil 9</vt:lpstr>
      <vt:lpstr>Vakcinacija – Gardasil 9</vt:lpstr>
      <vt:lpstr>Zašto je potrebna vakcinacija protiv humanih papiloma virusa?</vt:lpstr>
      <vt:lpstr>Kako se može smanjiti rizik od izlaganja humanim papiloma virusima?</vt:lpstr>
      <vt:lpstr>Da li postoji rizik od humanih papiloma virusa iz vakcine i kome je najbolje dati vakcinu?</vt:lpstr>
      <vt:lpstr>Ako je neko zaražen jednim tipom HPV i njegov imuni sistem ga se oslobodi, da li je imun i na druge tipove HPV?</vt:lpstr>
      <vt:lpstr>Da li je moguća istovremena infekcija sa više različitih tipova HPV?</vt:lpstr>
      <vt:lpstr>Ako se osobi dijagnostikuje genitalni HPV, da li to znači da ga ima i u ustima, anusu ili drugim lokalizacijama?</vt:lpstr>
      <vt:lpstr>Koliko dugo traje HPV infekcija?</vt:lpstr>
      <vt:lpstr> Da li se preporučuje testiranje na HPV pre vakcinacije?</vt:lpstr>
      <vt:lpstr>Da li vakcina zaista štiti protiv HPV?</vt:lpstr>
      <vt:lpstr>Zašto se u nekim državama protiv HPV vakcinišu samo devojčice, a u drugim oba pola?</vt:lpstr>
      <vt:lpstr> Ako je dete uzrasta tek 9 godina, dakle seksualno neaktivno, zašto se u ovom uzrastu vakciniše protiv bolesti koja se prenosi polnim putem?</vt:lpstr>
      <vt:lpstr> </vt:lpstr>
      <vt:lpstr> Da li se davanjem HPV vakcine na neki način promoviše raniji početak seksualnih odnosa?</vt:lpstr>
      <vt:lpstr> Da li postoji razlika u imunitetu koji se stekne vakcinacijom u odnosu na prirodnu infekciju HPV-om?</vt:lpstr>
      <vt:lpstr> Zbog čega se čeka 6 meseci na davanje druge odnosno treće doze vakcine protiv HPV-a?</vt:lpstr>
      <vt:lpstr>Da li je u slučaju prekida u sprovođenju imunizacije potrebno ponovo započinjati seriju vakcinacije?</vt:lpstr>
      <vt:lpstr> Da li je u slučaju započinjanja vakcinacije četvorovalentnom stručno opravdano nastaviti devetovalentnom HPV vakcinom ?</vt:lpstr>
      <vt:lpstr>Zna li se koliko dugo traje zaštita protiv HPV-a nakon vakcinacije?</vt:lpstr>
      <vt:lpstr> Da li koristi od vakcinacije prevazilaze rizike od težih neželjenih reakcija?</vt:lpstr>
      <vt:lpstr>  Ko ne bi smeo da primi HPV vakcinu?</vt:lpstr>
      <vt:lpstr>Da li se HPV vakcina može dati i osobama sa oslabljenim imunitetom?</vt:lpstr>
      <vt:lpstr>Da li HPV vakcina može izazvati autizam?</vt:lpstr>
      <vt:lpstr> Da li HPV vakcina može negativno uticati na plodnost?</vt:lpstr>
      <vt:lpstr>Ako ja nisam vakcinisana i nisam imala karcinom grlića materice, zašto bi se moja ćerka vakcinisala?</vt:lpstr>
      <vt:lpstr>Da li bi devojčice/žene nakon vakcinacije protiv HPV-a i dalje trebalo da rade Papa test?</vt:lpstr>
      <vt:lpstr>PowerPoint Presentation</vt:lpstr>
      <vt:lpstr>PowerPoint Presentation</vt:lpstr>
      <vt:lpstr>1) Zakon o zaštiti stanovništva od zaraznih bolesti („Sl. Glasnik RS“, broj 15/2016, 68/2020 i 136/2020). 2) Pravilnik o imunizaciji i načinu zaštite lekovima („Sl. Glasnik RS“, broj 88/2017, 11/2018, 14/2018, 45/2018, 48/2018, 58/2018, 104/2018, 6/2021, 52/2021 i 66/2022). 3) Pravilnik o Programu obavezne i preporučene imunizacije stanovništva protiv određenih bolesti („Sl. Glasnik RS“, broj 23/2023 ). 4) Stručno-metodološko uputstvo za sprovođenje preporučene imunizacije protiv oboLjenja izazvanih humanim papiloma virusom (HPV), vakcinom Gardasil 9. Institut za javno zdravlje Srbije, 2022. 5) Petrović V, Šeguljev Z, Radovanović Z. Imunizacija protiv zaraznih bolesti. Medicinski fakultet Univerziteta u Novom Sadu. Novi Sad. 2015. ISBN 978-86-7197-452-3. 3):315-23. 6) IZJZS „Batut“. (Available from: http://www.batut.org.rs/index.php?content=1815). 7) IOC/IARC HPV information center (Available from: https://hpvcentre.net). 8) World Health Organization. Human papillomavirus vaccines: WHO position paper (2022 update). 2022; 50(97):645–672. 9) Questions and Answers about HPV and the Vaccine. Available from: https://www.chop.edu/centers-programs/vaccine-education-center/questions-answers-about-hpv-and-vaccine. 10) Answering Parents’ Questions about HPV Vaccination. Available from: https://www.cdc.gov/hpv/hcp/answering-questions.html. 11) Questions about HPV Vaccine Safety. Available from: https://www.cdc.gov/vaccinesafety/vaccines/hpv/hpv-safety-faqs.html. 12) Questions and Answers about HPV (Human Papillomavirus) and HPV Vaccine. Available from: https://doh.wa.gov/you-and-your-family/illness-and-disease-z/human-papillomavirus-hpv/questions-and-answers-about-hpv-human-papillomavirus-and-hpv-vaccine. 13) Questions And Answers For The 9-Valent HPV Vaccine That Women Should Know. Available from: https://www.bangkokhospital.com/en/content/q-n-a-about-the-hpv-vaccine-9-strains. 14) Vaccines do not cause autism, United States Centers for Disease Control and Prevention. Available from: https://www.cdc.gov/vaccinesafety/concerns/autism.html. 15) Frequently asked questions about HPV Vaccine Safety, United States Centers for Disease Control and Prevention. Available from: https://www.cdc.gov/vaccinesafety/vaccines/hpv/hpv-safety-faqs.html.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Значај вакцинације</dc:title>
  <dc:creator>Ukropina</dc:creator>
  <cp:lastModifiedBy>Korisnik</cp:lastModifiedBy>
  <cp:revision>118</cp:revision>
  <dcterms:created xsi:type="dcterms:W3CDTF">2020-08-18T09:45:32Z</dcterms:created>
  <dcterms:modified xsi:type="dcterms:W3CDTF">2024-04-30T08:20:14Z</dcterms:modified>
</cp:coreProperties>
</file>